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58" r:id="rId6"/>
    <p:sldId id="259" r:id="rId7"/>
    <p:sldId id="260" r:id="rId8"/>
    <p:sldId id="276" r:id="rId9"/>
    <p:sldId id="263" r:id="rId10"/>
    <p:sldId id="264" r:id="rId11"/>
    <p:sldId id="265" r:id="rId12"/>
    <p:sldId id="266" r:id="rId13"/>
    <p:sldId id="277" r:id="rId14"/>
    <p:sldId id="267" r:id="rId15"/>
    <p:sldId id="273" r:id="rId16"/>
    <p:sldId id="268" r:id="rId17"/>
    <p:sldId id="572" r:id="rId18"/>
    <p:sldId id="614" r:id="rId19"/>
    <p:sldId id="282" r:id="rId20"/>
    <p:sldId id="283" r:id="rId21"/>
    <p:sldId id="648" r:id="rId22"/>
    <p:sldId id="650" r:id="rId23"/>
    <p:sldId id="651" r:id="rId24"/>
    <p:sldId id="284" r:id="rId25"/>
    <p:sldId id="588" r:id="rId26"/>
    <p:sldId id="590" r:id="rId27"/>
    <p:sldId id="591" r:id="rId28"/>
    <p:sldId id="432" r:id="rId29"/>
    <p:sldId id="270" r:id="rId30"/>
    <p:sldId id="271" r:id="rId31"/>
    <p:sldId id="281" r:id="rId32"/>
    <p:sldId id="280" r:id="rId33"/>
    <p:sldId id="27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83E-2"/>
          <c:y val="2.7222250043704186E-2"/>
          <c:w val="0.71779413137150905"/>
          <c:h val="0.850866828716098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3-4008-9E4F-41D1F2FDA4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3-4008-9E4F-41D1F2FDA4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3-4008-9E4F-41D1F2FDA4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43-4008-9E4F-41D1F2FDA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966232"/>
        <c:axId val="429964664"/>
      </c:areaChart>
      <c:catAx>
        <c:axId val="429966232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29964664"/>
        <c:crosses val="autoZero"/>
        <c:auto val="1"/>
        <c:lblAlgn val="ctr"/>
        <c:lblOffset val="100"/>
        <c:noMultiLvlLbl val="0"/>
      </c:catAx>
      <c:valAx>
        <c:axId val="429964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29966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457"/>
          <c:h val="0.28244038299724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911E-2"/>
          <c:y val="3.3583708165233171E-2"/>
          <c:w val="0.65185968941382322"/>
          <c:h val="0.916487587254965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2-4BFE-BB34-BDA8F22C1D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2-4BFE-BB34-BDA8F22C1D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2-4BFE-BB34-BDA8F22C1D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2-4BFE-BB34-BDA8F22C1D2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2-4BFE-BB34-BDA8F22C1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84"/>
          <c:y val="0.3281755387613951"/>
          <c:w val="0.20664930555555555"/>
          <c:h val="0.29104406900712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1310237" y="245179"/>
            <a:ext cx="9482900" cy="6985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lvl="0" algn="ctr"/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64239096"/>
      </p:ext>
    </p:extLst>
  </p:cSld>
  <p:clrMapOvr>
    <a:masterClrMapping/>
  </p:clrMapOvr>
  <p:transition>
    <p:randomBar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11938" cy="685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97500" y="828129"/>
            <a:ext cx="6243347" cy="501506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Oval 2"/>
          <p:cNvSpPr/>
          <p:nvPr userDrawn="1"/>
        </p:nvSpPr>
        <p:spPr>
          <a:xfrm>
            <a:off x="181232" y="6392562"/>
            <a:ext cx="329513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54559" y="6405646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2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0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  <p:sldLayoutId id="2147483677" r:id="rId24"/>
    <p:sldLayoutId id="2147483678" r:id="rId25"/>
    <p:sldLayoutId id="2147483679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scotti@mesaconsulting.eu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F56A-2DF4-4793-98E7-DE3BB787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1876-576E-4A88-BC70-64460FD7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2-10 contain notes for the presenter and are hidden.</a:t>
            </a:r>
          </a:p>
          <a:p>
            <a:r>
              <a:rPr lang="en-US" dirty="0"/>
              <a:t>You may include your picture and company logo on the intro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3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70BC6B-E097-4393-B76A-8636BD60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Come </a:t>
            </a:r>
            <a:r>
              <a:rPr lang="en-US" sz="4400" dirty="0" err="1"/>
              <a:t>creare</a:t>
            </a:r>
            <a:r>
              <a:rPr lang="en-US" sz="4400" dirty="0"/>
              <a:t> un RPA </a:t>
            </a:r>
            <a:r>
              <a:rPr lang="en-US" sz="4400" dirty="0" err="1"/>
              <a:t>Sfruttando</a:t>
            </a:r>
            <a:r>
              <a:rPr lang="en-US" sz="4400" dirty="0"/>
              <a:t> Microsoft 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Antonio Scotti </a:t>
            </a:r>
          </a:p>
          <a:p>
            <a:r>
              <a:rPr lang="en-US" dirty="0"/>
              <a:t>MESA - Senior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sponsor!</a:t>
            </a: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A0C0382F-B03E-4B7C-8DD2-FD4D5F80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714625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D98E7EA-C77F-44DC-9DC4-6ED051BFCCD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r="14424"/>
          <a:stretch>
            <a:fillRect/>
          </a:stretch>
        </p:blipFill>
        <p:spPr>
          <a:xfrm>
            <a:off x="6811963" y="-25400"/>
            <a:ext cx="5380037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Antonio Scotti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28407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 </a:t>
            </a:r>
            <a:r>
              <a:rPr lang="en-US" dirty="0" err="1"/>
              <a:t>occupo</a:t>
            </a:r>
            <a:r>
              <a:rPr lang="en-US" dirty="0"/>
              <a:t> di </a:t>
            </a:r>
            <a:r>
              <a:rPr lang="en-US" dirty="0" err="1"/>
              <a:t>tecnologia</a:t>
            </a:r>
            <a:r>
              <a:rPr lang="en-US" dirty="0"/>
              <a:t> e di </a:t>
            </a:r>
            <a:r>
              <a:rPr lang="en-US" dirty="0" err="1"/>
              <a:t>processi</a:t>
            </a:r>
            <a:r>
              <a:rPr lang="en-US" dirty="0"/>
              <a:t> </a:t>
            </a:r>
            <a:r>
              <a:rPr lang="en-US" dirty="0" err="1"/>
              <a:t>aziendali</a:t>
            </a:r>
            <a:r>
              <a:rPr lang="en-US" dirty="0"/>
              <a:t> da </a:t>
            </a:r>
            <a:r>
              <a:rPr lang="en-US" dirty="0" err="1"/>
              <a:t>quando</a:t>
            </a:r>
            <a:r>
              <a:rPr lang="en-US" dirty="0"/>
              <a:t> ho </a:t>
            </a:r>
            <a:r>
              <a:rPr lang="en-US" dirty="0" err="1"/>
              <a:t>iniziato</a:t>
            </a:r>
            <a:r>
              <a:rPr lang="en-US" dirty="0"/>
              <a:t> a </a:t>
            </a:r>
            <a:r>
              <a:rPr lang="en-US" dirty="0" err="1"/>
              <a:t>lavorare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Senior Project Manager </a:t>
            </a:r>
          </a:p>
          <a:p>
            <a:pPr lvl="1"/>
            <a:r>
              <a:rPr lang="en-US" dirty="0"/>
              <a:t>MESA </a:t>
            </a:r>
            <a:r>
              <a:rPr lang="en-US" dirty="0" err="1"/>
              <a:t>srl</a:t>
            </a:r>
            <a:endParaRPr lang="en-US" dirty="0"/>
          </a:p>
          <a:p>
            <a:pPr lvl="1"/>
            <a:r>
              <a:rPr lang="en-US" dirty="0"/>
              <a:t>Pit Master </a:t>
            </a:r>
            <a:r>
              <a:rPr lang="en-US" dirty="0" err="1"/>
              <a:t>nel</a:t>
            </a:r>
            <a:r>
              <a:rPr lang="en-US" dirty="0"/>
              <a:t> tempo libero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007A7F59-4AD8-4E3C-923B-2C943897B055}"/>
              </a:ext>
            </a:extLst>
          </p:cNvPr>
          <p:cNvSpPr txBox="1">
            <a:spLocks/>
          </p:cNvSpPr>
          <p:nvPr/>
        </p:nvSpPr>
        <p:spPr>
          <a:xfrm>
            <a:off x="593450" y="772801"/>
            <a:ext cx="4531048" cy="404741"/>
          </a:xfrm>
          <a:prstGeom prst="rect">
            <a:avLst/>
          </a:prstGeom>
          <a:noFill/>
        </p:spPr>
        <p:txBody>
          <a:bodyPr anchor="t"/>
          <a:lstStyle>
            <a:defPPr>
              <a:defRPr lang="it-IT"/>
            </a:defPPr>
            <a:lvl1pPr marL="0" indent="0" defTabSz="914446" eaLnBrk="1" fontAlgn="auto" latinLnBrk="0" hangingPunct="1">
              <a:lnSpc>
                <a:spcPts val="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b="1" baseline="0">
                <a:solidFill>
                  <a:srgbClr val="222A3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cs typeface="+mn-cs"/>
              </a:defRPr>
            </a:lvl9pPr>
          </a:lstStyle>
          <a:p>
            <a:r>
              <a:rPr lang="en-GB" dirty="0"/>
              <a:t>Le </a:t>
            </a:r>
            <a:r>
              <a:rPr lang="en-GB" dirty="0" err="1"/>
              <a:t>nostre</a:t>
            </a:r>
            <a:r>
              <a:rPr lang="en-GB" dirty="0"/>
              <a:t> </a:t>
            </a:r>
            <a:r>
              <a:rPr lang="en-GB" dirty="0" err="1"/>
              <a:t>soluzioni</a:t>
            </a:r>
            <a:r>
              <a:rPr lang="en-GB" dirty="0"/>
              <a:t> </a:t>
            </a:r>
            <a:r>
              <a:rPr lang="en-GB" dirty="0" err="1"/>
              <a:t>basate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un’unica</a:t>
            </a:r>
            <a:r>
              <a:rPr lang="en-GB" dirty="0"/>
              <a:t> </a:t>
            </a:r>
            <a:r>
              <a:rPr lang="en-GB" dirty="0" err="1"/>
              <a:t>piattaforma</a:t>
            </a:r>
            <a:r>
              <a:rPr lang="en-GB" dirty="0"/>
              <a:t> per la digital transformation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2E73B358-8674-4241-BDA8-B787AB751D32}"/>
              </a:ext>
            </a:extLst>
          </p:cNvPr>
          <p:cNvSpPr txBox="1">
            <a:spLocks/>
          </p:cNvSpPr>
          <p:nvPr/>
        </p:nvSpPr>
        <p:spPr>
          <a:xfrm>
            <a:off x="593450" y="3684399"/>
            <a:ext cx="4374095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</a:pP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Abbiamo sviluppato MESA, una tecnologia innovativa, che permette di gestire la </a:t>
            </a:r>
            <a:r>
              <a:rPr lang="it-IT" sz="1600" spc="50" dirty="0" err="1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digital</a:t>
            </a:r>
            <a:r>
              <a:rPr lang="it-IT" sz="160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 </a:t>
            </a:r>
            <a:r>
              <a:rPr lang="it-IT" sz="1600" spc="50" dirty="0" err="1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transformation</a:t>
            </a: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 di tutti i </a:t>
            </a:r>
            <a:r>
              <a:rPr lang="it-IT" sz="160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processi strategici unendo un complesso motore di BPM</a:t>
            </a: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, </a:t>
            </a:r>
            <a:r>
              <a:rPr lang="it-IT" sz="160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RPA</a:t>
            </a: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, </a:t>
            </a:r>
            <a:r>
              <a:rPr lang="it-IT" sz="160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algoritmi simulativi e intelligenti</a:t>
            </a: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 agli strumenti di </a:t>
            </a:r>
            <a:r>
              <a:rPr lang="it-IT" sz="160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Produttività Personale </a:t>
            </a:r>
            <a:r>
              <a:rPr lang="it-IT" sz="1600" b="0" spc="50" dirty="0">
                <a:solidFill>
                  <a:schemeClr val="tx1"/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in un’unica soluzione integrata.</a:t>
            </a:r>
            <a:endParaRPr lang="en-GB" sz="1600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1BCA84FD-5401-4788-B92E-900279C71F0D}"/>
              </a:ext>
            </a:extLst>
          </p:cNvPr>
          <p:cNvSpPr>
            <a:spLocks/>
          </p:cNvSpPr>
          <p:nvPr/>
        </p:nvSpPr>
        <p:spPr bwMode="auto">
          <a:xfrm>
            <a:off x="6667854" y="2163781"/>
            <a:ext cx="2255249" cy="1752842"/>
          </a:xfrm>
          <a:custGeom>
            <a:avLst/>
            <a:gdLst>
              <a:gd name="T0" fmla="*/ 355 w 1227"/>
              <a:gd name="T1" fmla="*/ 677 h 951"/>
              <a:gd name="T2" fmla="*/ 1095 w 1227"/>
              <a:gd name="T3" fmla="*/ 949 h 951"/>
              <a:gd name="T4" fmla="*/ 1096 w 1227"/>
              <a:gd name="T5" fmla="*/ 951 h 951"/>
              <a:gd name="T6" fmla="*/ 1142 w 1227"/>
              <a:gd name="T7" fmla="*/ 402 h 951"/>
              <a:gd name="T8" fmla="*/ 401 w 1227"/>
              <a:gd name="T9" fmla="*/ 130 h 951"/>
              <a:gd name="T10" fmla="*/ 128 w 1227"/>
              <a:gd name="T11" fmla="*/ 868 h 951"/>
              <a:gd name="T12" fmla="*/ 355 w 1227"/>
              <a:gd name="T13" fmla="*/ 677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7" h="951">
                <a:moveTo>
                  <a:pt x="355" y="677"/>
                </a:moveTo>
                <a:cubicBezTo>
                  <a:pt x="634" y="547"/>
                  <a:pt x="966" y="669"/>
                  <a:pt x="1095" y="949"/>
                </a:cubicBezTo>
                <a:cubicBezTo>
                  <a:pt x="1095" y="950"/>
                  <a:pt x="1096" y="950"/>
                  <a:pt x="1096" y="951"/>
                </a:cubicBezTo>
                <a:cubicBezTo>
                  <a:pt x="1203" y="794"/>
                  <a:pt x="1227" y="587"/>
                  <a:pt x="1142" y="402"/>
                </a:cubicBezTo>
                <a:cubicBezTo>
                  <a:pt x="1013" y="122"/>
                  <a:pt x="681" y="0"/>
                  <a:pt x="401" y="130"/>
                </a:cubicBezTo>
                <a:cubicBezTo>
                  <a:pt x="122" y="259"/>
                  <a:pt x="0" y="589"/>
                  <a:pt x="128" y="868"/>
                </a:cubicBezTo>
                <a:cubicBezTo>
                  <a:pt x="183" y="788"/>
                  <a:pt x="260" y="720"/>
                  <a:pt x="355" y="677"/>
                </a:cubicBezTo>
                <a:close/>
              </a:path>
            </a:pathLst>
          </a:custGeom>
          <a:gradFill>
            <a:gsLst>
              <a:gs pos="0">
                <a:srgbClr val="FFE101"/>
              </a:gs>
              <a:gs pos="100000">
                <a:srgbClr val="FFE101">
                  <a:lumMod val="5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2BF4867D-5D07-46D5-BC79-A9D375C3DB2B}"/>
              </a:ext>
            </a:extLst>
          </p:cNvPr>
          <p:cNvSpPr>
            <a:spLocks/>
          </p:cNvSpPr>
          <p:nvPr/>
        </p:nvSpPr>
        <p:spPr bwMode="auto">
          <a:xfrm>
            <a:off x="6916825" y="3177527"/>
            <a:ext cx="1998463" cy="2219522"/>
          </a:xfrm>
          <a:custGeom>
            <a:avLst/>
            <a:gdLst>
              <a:gd name="T0" fmla="*/ 279 w 1087"/>
              <a:gd name="T1" fmla="*/ 408 h 1204"/>
              <a:gd name="T2" fmla="*/ 409 w 1087"/>
              <a:gd name="T3" fmla="*/ 1187 h 1204"/>
              <a:gd name="T4" fmla="*/ 408 w 1087"/>
              <a:gd name="T5" fmla="*/ 1189 h 1204"/>
              <a:gd name="T6" fmla="*/ 908 w 1087"/>
              <a:gd name="T7" fmla="*/ 956 h 1204"/>
              <a:gd name="T8" fmla="*/ 777 w 1087"/>
              <a:gd name="T9" fmla="*/ 178 h 1204"/>
              <a:gd name="T10" fmla="*/ 0 w 1087"/>
              <a:gd name="T11" fmla="*/ 307 h 1204"/>
              <a:gd name="T12" fmla="*/ 279 w 1087"/>
              <a:gd name="T13" fmla="*/ 408 h 1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7" h="1204">
                <a:moveTo>
                  <a:pt x="279" y="408"/>
                </a:moveTo>
                <a:cubicBezTo>
                  <a:pt x="530" y="587"/>
                  <a:pt x="588" y="936"/>
                  <a:pt x="409" y="1187"/>
                </a:cubicBezTo>
                <a:cubicBezTo>
                  <a:pt x="409" y="1187"/>
                  <a:pt x="408" y="1188"/>
                  <a:pt x="408" y="1189"/>
                </a:cubicBezTo>
                <a:cubicBezTo>
                  <a:pt x="597" y="1204"/>
                  <a:pt x="789" y="1122"/>
                  <a:pt x="908" y="956"/>
                </a:cubicBezTo>
                <a:cubicBezTo>
                  <a:pt x="1087" y="706"/>
                  <a:pt x="1028" y="357"/>
                  <a:pt x="777" y="178"/>
                </a:cubicBezTo>
                <a:cubicBezTo>
                  <a:pt x="527" y="0"/>
                  <a:pt x="180" y="57"/>
                  <a:pt x="0" y="307"/>
                </a:cubicBezTo>
                <a:cubicBezTo>
                  <a:pt x="98" y="314"/>
                  <a:pt x="194" y="348"/>
                  <a:pt x="279" y="408"/>
                </a:cubicBezTo>
                <a:close/>
              </a:path>
            </a:pathLst>
          </a:custGeom>
          <a:gradFill>
            <a:gsLst>
              <a:gs pos="0">
                <a:srgbClr val="FC9804"/>
              </a:gs>
              <a:gs pos="100000">
                <a:srgbClr val="FC9804">
                  <a:lumMod val="5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FE383334-208C-42E1-A826-C0C5E7307622}"/>
              </a:ext>
            </a:extLst>
          </p:cNvPr>
          <p:cNvSpPr>
            <a:spLocks/>
          </p:cNvSpPr>
          <p:nvPr/>
        </p:nvSpPr>
        <p:spPr bwMode="auto">
          <a:xfrm>
            <a:off x="5912011" y="3735757"/>
            <a:ext cx="2001813" cy="2102294"/>
          </a:xfrm>
          <a:custGeom>
            <a:avLst/>
            <a:gdLst>
              <a:gd name="T0" fmla="*/ 611 w 1089"/>
              <a:gd name="T1" fmla="*/ 292 h 1140"/>
              <a:gd name="T2" fmla="*/ 3 w 1089"/>
              <a:gd name="T3" fmla="*/ 795 h 1140"/>
              <a:gd name="T4" fmla="*/ 0 w 1089"/>
              <a:gd name="T5" fmla="*/ 794 h 1140"/>
              <a:gd name="T6" fmla="*/ 452 w 1089"/>
              <a:gd name="T7" fmla="*/ 1111 h 1140"/>
              <a:gd name="T8" fmla="*/ 1060 w 1089"/>
              <a:gd name="T9" fmla="*/ 608 h 1140"/>
              <a:gd name="T10" fmla="*/ 560 w 1089"/>
              <a:gd name="T11" fmla="*/ 0 h 1140"/>
              <a:gd name="T12" fmla="*/ 611 w 1089"/>
              <a:gd name="T13" fmla="*/ 292 h 1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9" h="1140">
                <a:moveTo>
                  <a:pt x="611" y="292"/>
                </a:moveTo>
                <a:cubicBezTo>
                  <a:pt x="582" y="599"/>
                  <a:pt x="309" y="824"/>
                  <a:pt x="3" y="795"/>
                </a:cubicBezTo>
                <a:cubicBezTo>
                  <a:pt x="2" y="794"/>
                  <a:pt x="1" y="794"/>
                  <a:pt x="0" y="794"/>
                </a:cubicBezTo>
                <a:cubicBezTo>
                  <a:pt x="82" y="966"/>
                  <a:pt x="249" y="1091"/>
                  <a:pt x="452" y="1111"/>
                </a:cubicBezTo>
                <a:cubicBezTo>
                  <a:pt x="758" y="1140"/>
                  <a:pt x="1031" y="915"/>
                  <a:pt x="1060" y="608"/>
                </a:cubicBezTo>
                <a:cubicBezTo>
                  <a:pt x="1089" y="302"/>
                  <a:pt x="865" y="30"/>
                  <a:pt x="560" y="0"/>
                </a:cubicBezTo>
                <a:cubicBezTo>
                  <a:pt x="602" y="88"/>
                  <a:pt x="621" y="188"/>
                  <a:pt x="611" y="292"/>
                </a:cubicBezTo>
                <a:close/>
              </a:path>
            </a:pathLst>
          </a:custGeom>
          <a:gradFill flip="none" rotWithShape="1">
            <a:gsLst>
              <a:gs pos="0">
                <a:srgbClr val="A0ACBA"/>
              </a:gs>
              <a:gs pos="100000">
                <a:srgbClr val="A0ACBA">
                  <a:lumMod val="5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44DB1BB6-9F5A-4B96-B68B-ADB644DD7A72}"/>
              </a:ext>
            </a:extLst>
          </p:cNvPr>
          <p:cNvSpPr>
            <a:spLocks/>
          </p:cNvSpPr>
          <p:nvPr/>
        </p:nvSpPr>
        <p:spPr bwMode="auto">
          <a:xfrm>
            <a:off x="4951855" y="3598432"/>
            <a:ext cx="2256366" cy="1749493"/>
          </a:xfrm>
          <a:custGeom>
            <a:avLst/>
            <a:gdLst>
              <a:gd name="T0" fmla="*/ 872 w 1227"/>
              <a:gd name="T1" fmla="*/ 272 h 949"/>
              <a:gd name="T2" fmla="*/ 131 w 1227"/>
              <a:gd name="T3" fmla="*/ 2 h 949"/>
              <a:gd name="T4" fmla="*/ 130 w 1227"/>
              <a:gd name="T5" fmla="*/ 0 h 949"/>
              <a:gd name="T6" fmla="*/ 86 w 1227"/>
              <a:gd name="T7" fmla="*/ 549 h 949"/>
              <a:gd name="T8" fmla="*/ 827 w 1227"/>
              <a:gd name="T9" fmla="*/ 819 h 949"/>
              <a:gd name="T10" fmla="*/ 1098 w 1227"/>
              <a:gd name="T11" fmla="*/ 80 h 949"/>
              <a:gd name="T12" fmla="*/ 872 w 1227"/>
              <a:gd name="T13" fmla="*/ 272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7" h="949">
                <a:moveTo>
                  <a:pt x="872" y="272"/>
                </a:moveTo>
                <a:cubicBezTo>
                  <a:pt x="593" y="402"/>
                  <a:pt x="261" y="281"/>
                  <a:pt x="131" y="2"/>
                </a:cubicBezTo>
                <a:cubicBezTo>
                  <a:pt x="131" y="1"/>
                  <a:pt x="131" y="0"/>
                  <a:pt x="130" y="0"/>
                </a:cubicBezTo>
                <a:cubicBezTo>
                  <a:pt x="24" y="157"/>
                  <a:pt x="0" y="364"/>
                  <a:pt x="86" y="549"/>
                </a:cubicBezTo>
                <a:cubicBezTo>
                  <a:pt x="216" y="828"/>
                  <a:pt x="547" y="949"/>
                  <a:pt x="827" y="819"/>
                </a:cubicBezTo>
                <a:cubicBezTo>
                  <a:pt x="1106" y="690"/>
                  <a:pt x="1227" y="359"/>
                  <a:pt x="1098" y="80"/>
                </a:cubicBezTo>
                <a:cubicBezTo>
                  <a:pt x="1044" y="161"/>
                  <a:pt x="967" y="228"/>
                  <a:pt x="872" y="272"/>
                </a:cubicBezTo>
                <a:close/>
              </a:path>
            </a:pathLst>
          </a:custGeom>
          <a:gradFill flip="none" rotWithShape="1">
            <a:gsLst>
              <a:gs pos="0">
                <a:srgbClr val="7A90A0"/>
              </a:gs>
              <a:gs pos="100000">
                <a:srgbClr val="7A90A0">
                  <a:lumMod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904693BC-9458-4067-850D-717D94FF9360}"/>
              </a:ext>
            </a:extLst>
          </p:cNvPr>
          <p:cNvSpPr>
            <a:spLocks/>
          </p:cNvSpPr>
          <p:nvPr/>
        </p:nvSpPr>
        <p:spPr bwMode="auto">
          <a:xfrm>
            <a:off x="4963020" y="2135870"/>
            <a:ext cx="2007395" cy="2218406"/>
          </a:xfrm>
          <a:custGeom>
            <a:avLst/>
            <a:gdLst>
              <a:gd name="T0" fmla="*/ 812 w 1092"/>
              <a:gd name="T1" fmla="*/ 791 h 1203"/>
              <a:gd name="T2" fmla="*/ 671 w 1092"/>
              <a:gd name="T3" fmla="*/ 14 h 1203"/>
              <a:gd name="T4" fmla="*/ 673 w 1092"/>
              <a:gd name="T5" fmla="*/ 13 h 1203"/>
              <a:gd name="T6" fmla="*/ 176 w 1092"/>
              <a:gd name="T7" fmla="*/ 251 h 1203"/>
              <a:gd name="T8" fmla="*/ 316 w 1092"/>
              <a:gd name="T9" fmla="*/ 1028 h 1203"/>
              <a:gd name="T10" fmla="*/ 1092 w 1092"/>
              <a:gd name="T11" fmla="*/ 889 h 1203"/>
              <a:gd name="T12" fmla="*/ 812 w 1092"/>
              <a:gd name="T13" fmla="*/ 791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2" h="1203">
                <a:moveTo>
                  <a:pt x="812" y="791"/>
                </a:moveTo>
                <a:cubicBezTo>
                  <a:pt x="558" y="615"/>
                  <a:pt x="496" y="268"/>
                  <a:pt x="671" y="14"/>
                </a:cubicBezTo>
                <a:cubicBezTo>
                  <a:pt x="672" y="14"/>
                  <a:pt x="672" y="13"/>
                  <a:pt x="673" y="13"/>
                </a:cubicBezTo>
                <a:cubicBezTo>
                  <a:pt x="483" y="0"/>
                  <a:pt x="292" y="84"/>
                  <a:pt x="176" y="251"/>
                </a:cubicBezTo>
                <a:cubicBezTo>
                  <a:pt x="0" y="504"/>
                  <a:pt x="63" y="852"/>
                  <a:pt x="316" y="1028"/>
                </a:cubicBezTo>
                <a:cubicBezTo>
                  <a:pt x="569" y="1203"/>
                  <a:pt x="916" y="1141"/>
                  <a:pt x="1092" y="889"/>
                </a:cubicBezTo>
                <a:cubicBezTo>
                  <a:pt x="994" y="883"/>
                  <a:pt x="898" y="851"/>
                  <a:pt x="812" y="791"/>
                </a:cubicBezTo>
                <a:close/>
              </a:path>
            </a:pathLst>
          </a:custGeom>
          <a:gradFill flip="none" rotWithShape="1">
            <a:gsLst>
              <a:gs pos="0">
                <a:srgbClr val="5A6F84"/>
              </a:gs>
              <a:gs pos="100000">
                <a:srgbClr val="5A6F84">
                  <a:lumMod val="50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2" name="Freeform 10">
            <a:extLst>
              <a:ext uri="{FF2B5EF4-FFF2-40B4-BE49-F238E27FC236}">
                <a16:creationId xmlns:a16="http://schemas.microsoft.com/office/drawing/2014/main" id="{81F24D91-514A-44CF-940F-714D91180F71}"/>
              </a:ext>
            </a:extLst>
          </p:cNvPr>
          <p:cNvSpPr>
            <a:spLocks/>
          </p:cNvSpPr>
          <p:nvPr/>
        </p:nvSpPr>
        <p:spPr bwMode="auto">
          <a:xfrm>
            <a:off x="5952203" y="1663607"/>
            <a:ext cx="2009628" cy="2105643"/>
          </a:xfrm>
          <a:custGeom>
            <a:avLst/>
            <a:gdLst>
              <a:gd name="T0" fmla="*/ 478 w 1093"/>
              <a:gd name="T1" fmla="*/ 849 h 1142"/>
              <a:gd name="T2" fmla="*/ 1091 w 1093"/>
              <a:gd name="T3" fmla="*/ 352 h 1142"/>
              <a:gd name="T4" fmla="*/ 1093 w 1093"/>
              <a:gd name="T5" fmla="*/ 352 h 1142"/>
              <a:gd name="T6" fmla="*/ 645 w 1093"/>
              <a:gd name="T7" fmla="*/ 32 h 1142"/>
              <a:gd name="T8" fmla="*/ 32 w 1093"/>
              <a:gd name="T9" fmla="*/ 529 h 1142"/>
              <a:gd name="T10" fmla="*/ 527 w 1093"/>
              <a:gd name="T11" fmla="*/ 1142 h 1142"/>
              <a:gd name="T12" fmla="*/ 478 w 1093"/>
              <a:gd name="T13" fmla="*/ 849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3" h="1142">
                <a:moveTo>
                  <a:pt x="478" y="849"/>
                </a:moveTo>
                <a:cubicBezTo>
                  <a:pt x="510" y="542"/>
                  <a:pt x="784" y="320"/>
                  <a:pt x="1091" y="352"/>
                </a:cubicBezTo>
                <a:cubicBezTo>
                  <a:pt x="1091" y="352"/>
                  <a:pt x="1092" y="352"/>
                  <a:pt x="1093" y="352"/>
                </a:cubicBezTo>
                <a:cubicBezTo>
                  <a:pt x="1013" y="180"/>
                  <a:pt x="847" y="53"/>
                  <a:pt x="645" y="32"/>
                </a:cubicBezTo>
                <a:cubicBezTo>
                  <a:pt x="338" y="0"/>
                  <a:pt x="64" y="222"/>
                  <a:pt x="32" y="529"/>
                </a:cubicBezTo>
                <a:cubicBezTo>
                  <a:pt x="0" y="835"/>
                  <a:pt x="221" y="1108"/>
                  <a:pt x="527" y="1142"/>
                </a:cubicBezTo>
                <a:cubicBezTo>
                  <a:pt x="485" y="1053"/>
                  <a:pt x="467" y="953"/>
                  <a:pt x="478" y="849"/>
                </a:cubicBezTo>
                <a:close/>
              </a:path>
            </a:pathLst>
          </a:custGeom>
          <a:solidFill>
            <a:srgbClr val="FE71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Oval 11">
            <a:extLst>
              <a:ext uri="{FF2B5EF4-FFF2-40B4-BE49-F238E27FC236}">
                <a16:creationId xmlns:a16="http://schemas.microsoft.com/office/drawing/2014/main" id="{57F7F784-48A4-4E98-A056-171EDD54F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140" y="2518816"/>
            <a:ext cx="2403739" cy="2411553"/>
          </a:xfrm>
          <a:prstGeom prst="ellipse">
            <a:avLst/>
          </a:prstGeom>
          <a:solidFill>
            <a:srgbClr val="E7E6E6"/>
          </a:solidFill>
          <a:ln>
            <a:noFill/>
          </a:ln>
          <a:effectLst>
            <a:outerShdw blurRad="444500" dist="50800" dir="5400000" sx="105000" sy="105000" algn="ctr" rotWithShape="0">
              <a:srgbClr val="E7E6E6">
                <a:lumMod val="25000"/>
                <a:alpha val="7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222A35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E3BF1C6A-471B-4950-B24C-0D6C33CA1A8B}"/>
              </a:ext>
            </a:extLst>
          </p:cNvPr>
          <p:cNvGrpSpPr/>
          <p:nvPr/>
        </p:nvGrpSpPr>
        <p:grpSpPr>
          <a:xfrm>
            <a:off x="9078280" y="1520866"/>
            <a:ext cx="490424" cy="444822"/>
            <a:chOff x="8259767" y="2203451"/>
            <a:chExt cx="973138" cy="882651"/>
          </a:xfrm>
          <a:solidFill>
            <a:srgbClr val="FB7018"/>
          </a:solidFill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24050E3C-94D4-44CD-80F0-BD7BD9EA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92" y="2287589"/>
              <a:ext cx="773113" cy="520701"/>
            </a:xfrm>
            <a:custGeom>
              <a:avLst/>
              <a:gdLst>
                <a:gd name="T0" fmla="*/ 377 w 487"/>
                <a:gd name="T1" fmla="*/ 0 h 328"/>
                <a:gd name="T2" fmla="*/ 160 w 487"/>
                <a:gd name="T3" fmla="*/ 218 h 328"/>
                <a:gd name="T4" fmla="*/ 107 w 487"/>
                <a:gd name="T5" fmla="*/ 175 h 328"/>
                <a:gd name="T6" fmla="*/ 0 w 487"/>
                <a:gd name="T7" fmla="*/ 175 h 328"/>
                <a:gd name="T8" fmla="*/ 160 w 487"/>
                <a:gd name="T9" fmla="*/ 328 h 328"/>
                <a:gd name="T10" fmla="*/ 487 w 487"/>
                <a:gd name="T11" fmla="*/ 0 h 328"/>
                <a:gd name="T12" fmla="*/ 377 w 487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8">
                  <a:moveTo>
                    <a:pt x="377" y="0"/>
                  </a:moveTo>
                  <a:lnTo>
                    <a:pt x="160" y="218"/>
                  </a:lnTo>
                  <a:lnTo>
                    <a:pt x="107" y="175"/>
                  </a:lnTo>
                  <a:lnTo>
                    <a:pt x="0" y="175"/>
                  </a:lnTo>
                  <a:lnTo>
                    <a:pt x="160" y="328"/>
                  </a:lnTo>
                  <a:lnTo>
                    <a:pt x="487" y="0"/>
                  </a:lnTo>
                  <a:lnTo>
                    <a:pt x="3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D04085C-2F6E-4A42-A81E-910DA3567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7" y="2203451"/>
              <a:ext cx="877888" cy="882651"/>
            </a:xfrm>
            <a:custGeom>
              <a:avLst/>
              <a:gdLst>
                <a:gd name="T0" fmla="*/ 191 w 232"/>
                <a:gd name="T1" fmla="*/ 107 h 232"/>
                <a:gd name="T2" fmla="*/ 192 w 232"/>
                <a:gd name="T3" fmla="*/ 116 h 232"/>
                <a:gd name="T4" fmla="*/ 116 w 232"/>
                <a:gd name="T5" fmla="*/ 192 h 232"/>
                <a:gd name="T6" fmla="*/ 40 w 232"/>
                <a:gd name="T7" fmla="*/ 116 h 232"/>
                <a:gd name="T8" fmla="*/ 116 w 232"/>
                <a:gd name="T9" fmla="*/ 40 h 232"/>
                <a:gd name="T10" fmla="*/ 160 w 232"/>
                <a:gd name="T11" fmla="*/ 54 h 232"/>
                <a:gd name="T12" fmla="*/ 188 w 232"/>
                <a:gd name="T13" fmla="*/ 25 h 232"/>
                <a:gd name="T14" fmla="*/ 116 w 232"/>
                <a:gd name="T15" fmla="*/ 0 h 232"/>
                <a:gd name="T16" fmla="*/ 0 w 232"/>
                <a:gd name="T17" fmla="*/ 116 h 232"/>
                <a:gd name="T18" fmla="*/ 116 w 232"/>
                <a:gd name="T19" fmla="*/ 232 h 232"/>
                <a:gd name="T20" fmla="*/ 232 w 232"/>
                <a:gd name="T21" fmla="*/ 116 h 232"/>
                <a:gd name="T22" fmla="*/ 224 w 232"/>
                <a:gd name="T23" fmla="*/ 74 h 232"/>
                <a:gd name="T24" fmla="*/ 191 w 232"/>
                <a:gd name="T25" fmla="*/ 10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91" y="107"/>
                  </a:moveTo>
                  <a:cubicBezTo>
                    <a:pt x="192" y="110"/>
                    <a:pt x="192" y="113"/>
                    <a:pt x="192" y="116"/>
                  </a:cubicBezTo>
                  <a:cubicBezTo>
                    <a:pt x="192" y="158"/>
                    <a:pt x="158" y="192"/>
                    <a:pt x="116" y="192"/>
                  </a:cubicBezTo>
                  <a:cubicBezTo>
                    <a:pt x="74" y="192"/>
                    <a:pt x="40" y="158"/>
                    <a:pt x="40" y="116"/>
                  </a:cubicBezTo>
                  <a:cubicBezTo>
                    <a:pt x="40" y="74"/>
                    <a:pt x="74" y="40"/>
                    <a:pt x="116" y="40"/>
                  </a:cubicBezTo>
                  <a:cubicBezTo>
                    <a:pt x="132" y="40"/>
                    <a:pt x="147" y="45"/>
                    <a:pt x="160" y="54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68" y="9"/>
                    <a:pt x="14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101"/>
                    <a:pt x="229" y="87"/>
                    <a:pt x="224" y="74"/>
                  </a:cubicBezTo>
                  <a:lnTo>
                    <a:pt x="1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57" name="Group 35">
            <a:extLst>
              <a:ext uri="{FF2B5EF4-FFF2-40B4-BE49-F238E27FC236}">
                <a16:creationId xmlns:a16="http://schemas.microsoft.com/office/drawing/2014/main" id="{B24933CB-8E68-448A-9B4A-9C1AAE5322FE}"/>
              </a:ext>
            </a:extLst>
          </p:cNvPr>
          <p:cNvGrpSpPr/>
          <p:nvPr/>
        </p:nvGrpSpPr>
        <p:grpSpPr>
          <a:xfrm>
            <a:off x="6481213" y="2877332"/>
            <a:ext cx="868240" cy="942728"/>
            <a:chOff x="7766050" y="3956050"/>
            <a:chExt cx="592138" cy="642938"/>
          </a:xfrm>
          <a:solidFill>
            <a:srgbClr val="222A35">
              <a:lumMod val="75000"/>
              <a:lumOff val="25000"/>
            </a:srgbClr>
          </a:solidFill>
        </p:grpSpPr>
        <p:sp>
          <p:nvSpPr>
            <p:cNvPr id="58" name="Freeform 187">
              <a:extLst>
                <a:ext uri="{FF2B5EF4-FFF2-40B4-BE49-F238E27FC236}">
                  <a16:creationId xmlns:a16="http://schemas.microsoft.com/office/drawing/2014/main" id="{2DF22727-6E2D-434A-BB2E-C035A5916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5" y="4035425"/>
              <a:ext cx="85725" cy="84138"/>
            </a:xfrm>
            <a:custGeom>
              <a:avLst/>
              <a:gdLst>
                <a:gd name="T0" fmla="*/ 19 w 28"/>
                <a:gd name="T1" fmla="*/ 26 h 27"/>
                <a:gd name="T2" fmla="*/ 22 w 28"/>
                <a:gd name="T3" fmla="*/ 27 h 27"/>
                <a:gd name="T4" fmla="*/ 26 w 28"/>
                <a:gd name="T5" fmla="*/ 26 h 27"/>
                <a:gd name="T6" fmla="*/ 26 w 28"/>
                <a:gd name="T7" fmla="*/ 19 h 27"/>
                <a:gd name="T8" fmla="*/ 22 w 28"/>
                <a:gd name="T9" fmla="*/ 15 h 27"/>
                <a:gd name="T10" fmla="*/ 9 w 28"/>
                <a:gd name="T11" fmla="*/ 2 h 27"/>
                <a:gd name="T12" fmla="*/ 2 w 28"/>
                <a:gd name="T13" fmla="*/ 2 h 27"/>
                <a:gd name="T14" fmla="*/ 2 w 28"/>
                <a:gd name="T15" fmla="*/ 9 h 27"/>
                <a:gd name="T16" fmla="*/ 19 w 28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19" y="26"/>
                  </a:moveTo>
                  <a:cubicBezTo>
                    <a:pt x="20" y="27"/>
                    <a:pt x="21" y="27"/>
                    <a:pt x="22" y="27"/>
                  </a:cubicBezTo>
                  <a:cubicBezTo>
                    <a:pt x="24" y="27"/>
                    <a:pt x="25" y="27"/>
                    <a:pt x="26" y="26"/>
                  </a:cubicBezTo>
                  <a:cubicBezTo>
                    <a:pt x="28" y="24"/>
                    <a:pt x="28" y="21"/>
                    <a:pt x="26" y="1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9" name="Freeform 188">
              <a:extLst>
                <a:ext uri="{FF2B5EF4-FFF2-40B4-BE49-F238E27FC236}">
                  <a16:creationId xmlns:a16="http://schemas.microsoft.com/office/drawing/2014/main" id="{3DBD356B-6A58-418C-9557-C2D1D1E5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450" y="3956050"/>
              <a:ext cx="17463" cy="101600"/>
            </a:xfrm>
            <a:custGeom>
              <a:avLst/>
              <a:gdLst>
                <a:gd name="T0" fmla="*/ 5 w 6"/>
                <a:gd name="T1" fmla="*/ 0 h 33"/>
                <a:gd name="T2" fmla="*/ 0 w 6"/>
                <a:gd name="T3" fmla="*/ 5 h 33"/>
                <a:gd name="T4" fmla="*/ 0 w 6"/>
                <a:gd name="T5" fmla="*/ 28 h 33"/>
                <a:gd name="T6" fmla="*/ 5 w 6"/>
                <a:gd name="T7" fmla="*/ 33 h 33"/>
                <a:gd name="T8" fmla="*/ 6 w 6"/>
                <a:gd name="T9" fmla="*/ 33 h 33"/>
                <a:gd name="T10" fmla="*/ 6 w 6"/>
                <a:gd name="T11" fmla="*/ 0 h 33"/>
                <a:gd name="T12" fmla="*/ 5 w 6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3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3" y="33"/>
                    <a:pt x="5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0" name="Freeform 189">
              <a:extLst>
                <a:ext uri="{FF2B5EF4-FFF2-40B4-BE49-F238E27FC236}">
                  <a16:creationId xmlns:a16="http://schemas.microsoft.com/office/drawing/2014/main" id="{553E5DEE-8DFF-4583-A112-1A38CA2B1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050" y="4235450"/>
              <a:ext cx="104775" cy="31750"/>
            </a:xfrm>
            <a:custGeom>
              <a:avLst/>
              <a:gdLst>
                <a:gd name="T0" fmla="*/ 34 w 34"/>
                <a:gd name="T1" fmla="*/ 5 h 10"/>
                <a:gd name="T2" fmla="*/ 29 w 34"/>
                <a:gd name="T3" fmla="*/ 0 h 10"/>
                <a:gd name="T4" fmla="*/ 5 w 34"/>
                <a:gd name="T5" fmla="*/ 0 h 10"/>
                <a:gd name="T6" fmla="*/ 0 w 34"/>
                <a:gd name="T7" fmla="*/ 5 h 10"/>
                <a:gd name="T8" fmla="*/ 5 w 34"/>
                <a:gd name="T9" fmla="*/ 10 h 10"/>
                <a:gd name="T10" fmla="*/ 29 w 34"/>
                <a:gd name="T11" fmla="*/ 10 h 10"/>
                <a:gd name="T12" fmla="*/ 34 w 34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0">
                  <a:moveTo>
                    <a:pt x="34" y="5"/>
                  </a:moveTo>
                  <a:cubicBezTo>
                    <a:pt x="34" y="3"/>
                    <a:pt x="31" y="0"/>
                    <a:pt x="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4" y="8"/>
                    <a:pt x="3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1" name="Freeform 190">
              <a:extLst>
                <a:ext uri="{FF2B5EF4-FFF2-40B4-BE49-F238E27FC236}">
                  <a16:creationId xmlns:a16="http://schemas.microsoft.com/office/drawing/2014/main" id="{1A815BF1-DF7B-442B-9B87-06ACCB35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425" y="4383088"/>
              <a:ext cx="85725" cy="87313"/>
            </a:xfrm>
            <a:custGeom>
              <a:avLst/>
              <a:gdLst>
                <a:gd name="T0" fmla="*/ 22 w 28"/>
                <a:gd name="T1" fmla="*/ 0 h 28"/>
                <a:gd name="T2" fmla="*/ 19 w 28"/>
                <a:gd name="T3" fmla="*/ 2 h 28"/>
                <a:gd name="T4" fmla="*/ 2 w 28"/>
                <a:gd name="T5" fmla="*/ 19 h 28"/>
                <a:gd name="T6" fmla="*/ 2 w 28"/>
                <a:gd name="T7" fmla="*/ 26 h 28"/>
                <a:gd name="T8" fmla="*/ 9 w 28"/>
                <a:gd name="T9" fmla="*/ 26 h 28"/>
                <a:gd name="T10" fmla="*/ 22 w 28"/>
                <a:gd name="T11" fmla="*/ 12 h 28"/>
                <a:gd name="T12" fmla="*/ 26 w 28"/>
                <a:gd name="T13" fmla="*/ 9 h 28"/>
                <a:gd name="T14" fmla="*/ 26 w 28"/>
                <a:gd name="T15" fmla="*/ 2 h 28"/>
                <a:gd name="T16" fmla="*/ 22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2" y="0"/>
                  </a:moveTo>
                  <a:cubicBezTo>
                    <a:pt x="21" y="0"/>
                    <a:pt x="20" y="1"/>
                    <a:pt x="19" y="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4" y="28"/>
                    <a:pt x="7" y="28"/>
                    <a:pt x="9" y="26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8" y="7"/>
                    <a:pt x="28" y="4"/>
                    <a:pt x="26" y="2"/>
                  </a:cubicBezTo>
                  <a:cubicBezTo>
                    <a:pt x="25" y="1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2" name="Freeform 191">
              <a:extLst>
                <a:ext uri="{FF2B5EF4-FFF2-40B4-BE49-F238E27FC236}">
                  <a16:creationId xmlns:a16="http://schemas.microsoft.com/office/drawing/2014/main" id="{87ACBDA1-4728-4620-9AB0-5DA22C227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4087813"/>
              <a:ext cx="165100" cy="511175"/>
            </a:xfrm>
            <a:custGeom>
              <a:avLst/>
              <a:gdLst>
                <a:gd name="T0" fmla="*/ 35 w 54"/>
                <a:gd name="T1" fmla="*/ 119 h 166"/>
                <a:gd name="T2" fmla="*/ 35 w 54"/>
                <a:gd name="T3" fmla="*/ 94 h 166"/>
                <a:gd name="T4" fmla="*/ 32 w 54"/>
                <a:gd name="T5" fmla="*/ 90 h 166"/>
                <a:gd name="T6" fmla="*/ 11 w 54"/>
                <a:gd name="T7" fmla="*/ 53 h 166"/>
                <a:gd name="T8" fmla="*/ 24 w 54"/>
                <a:gd name="T9" fmla="*/ 23 h 166"/>
                <a:gd name="T10" fmla="*/ 54 w 54"/>
                <a:gd name="T11" fmla="*/ 11 h 166"/>
                <a:gd name="T12" fmla="*/ 54 w 54"/>
                <a:gd name="T13" fmla="*/ 0 h 166"/>
                <a:gd name="T14" fmla="*/ 5 w 54"/>
                <a:gd name="T15" fmla="*/ 31 h 166"/>
                <a:gd name="T16" fmla="*/ 0 w 54"/>
                <a:gd name="T17" fmla="*/ 53 h 166"/>
                <a:gd name="T18" fmla="*/ 5 w 54"/>
                <a:gd name="T19" fmla="*/ 76 h 166"/>
                <a:gd name="T20" fmla="*/ 24 w 54"/>
                <a:gd name="T21" fmla="*/ 97 h 166"/>
                <a:gd name="T22" fmla="*/ 24 w 54"/>
                <a:gd name="T23" fmla="*/ 140 h 166"/>
                <a:gd name="T24" fmla="*/ 50 w 54"/>
                <a:gd name="T25" fmla="*/ 166 h 166"/>
                <a:gd name="T26" fmla="*/ 54 w 54"/>
                <a:gd name="T27" fmla="*/ 166 h 166"/>
                <a:gd name="T28" fmla="*/ 54 w 54"/>
                <a:gd name="T29" fmla="*/ 119 h 166"/>
                <a:gd name="T30" fmla="*/ 35 w 54"/>
                <a:gd name="T31" fmla="*/ 11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166">
                  <a:moveTo>
                    <a:pt x="35" y="119"/>
                  </a:moveTo>
                  <a:cubicBezTo>
                    <a:pt x="35" y="94"/>
                    <a:pt x="35" y="94"/>
                    <a:pt x="35" y="94"/>
                  </a:cubicBezTo>
                  <a:cubicBezTo>
                    <a:pt x="35" y="92"/>
                    <a:pt x="34" y="91"/>
                    <a:pt x="32" y="90"/>
                  </a:cubicBezTo>
                  <a:cubicBezTo>
                    <a:pt x="20" y="82"/>
                    <a:pt x="11" y="69"/>
                    <a:pt x="11" y="53"/>
                  </a:cubicBezTo>
                  <a:cubicBezTo>
                    <a:pt x="11" y="41"/>
                    <a:pt x="16" y="31"/>
                    <a:pt x="24" y="23"/>
                  </a:cubicBezTo>
                  <a:cubicBezTo>
                    <a:pt x="31" y="16"/>
                    <a:pt x="42" y="11"/>
                    <a:pt x="54" y="1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2" y="0"/>
                    <a:pt x="14" y="12"/>
                    <a:pt x="5" y="31"/>
                  </a:cubicBezTo>
                  <a:cubicBezTo>
                    <a:pt x="2" y="37"/>
                    <a:pt x="0" y="45"/>
                    <a:pt x="0" y="53"/>
                  </a:cubicBezTo>
                  <a:cubicBezTo>
                    <a:pt x="0" y="61"/>
                    <a:pt x="2" y="69"/>
                    <a:pt x="5" y="76"/>
                  </a:cubicBezTo>
                  <a:cubicBezTo>
                    <a:pt x="9" y="85"/>
                    <a:pt x="16" y="92"/>
                    <a:pt x="24" y="97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4" y="154"/>
                    <a:pt x="35" y="166"/>
                    <a:pt x="50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4" y="119"/>
                    <a:pt x="54" y="119"/>
                    <a:pt x="54" y="119"/>
                  </a:cubicBezTo>
                  <a:lnTo>
                    <a:pt x="35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3" name="Freeform 192">
              <a:extLst>
                <a:ext uri="{FF2B5EF4-FFF2-40B4-BE49-F238E27FC236}">
                  <a16:creationId xmlns:a16="http://schemas.microsoft.com/office/drawing/2014/main" id="{CD311CCC-29D2-4A99-A74E-5C9794260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913" y="3956050"/>
              <a:ext cx="12700" cy="101600"/>
            </a:xfrm>
            <a:custGeom>
              <a:avLst/>
              <a:gdLst>
                <a:gd name="T0" fmla="*/ 4 w 4"/>
                <a:gd name="T1" fmla="*/ 28 h 33"/>
                <a:gd name="T2" fmla="*/ 4 w 4"/>
                <a:gd name="T3" fmla="*/ 5 h 33"/>
                <a:gd name="T4" fmla="*/ 0 w 4"/>
                <a:gd name="T5" fmla="*/ 0 h 33"/>
                <a:gd name="T6" fmla="*/ 0 w 4"/>
                <a:gd name="T7" fmla="*/ 33 h 33"/>
                <a:gd name="T8" fmla="*/ 4 w 4"/>
                <a:gd name="T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3">
                  <a:moveTo>
                    <a:pt x="4" y="28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2"/>
                    <a:pt x="2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4" y="31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4" name="Freeform 193">
              <a:extLst>
                <a:ext uri="{FF2B5EF4-FFF2-40B4-BE49-F238E27FC236}">
                  <a16:creationId xmlns:a16="http://schemas.microsoft.com/office/drawing/2014/main" id="{D3046D17-FAC8-4B0A-B9CB-49D5784D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4035425"/>
              <a:ext cx="85725" cy="84138"/>
            </a:xfrm>
            <a:custGeom>
              <a:avLst/>
              <a:gdLst>
                <a:gd name="T0" fmla="*/ 26 w 28"/>
                <a:gd name="T1" fmla="*/ 2 h 27"/>
                <a:gd name="T2" fmla="*/ 19 w 28"/>
                <a:gd name="T3" fmla="*/ 2 h 27"/>
                <a:gd name="T4" fmla="*/ 6 w 28"/>
                <a:gd name="T5" fmla="*/ 15 h 27"/>
                <a:gd name="T6" fmla="*/ 2 w 28"/>
                <a:gd name="T7" fmla="*/ 19 h 27"/>
                <a:gd name="T8" fmla="*/ 2 w 28"/>
                <a:gd name="T9" fmla="*/ 26 h 27"/>
                <a:gd name="T10" fmla="*/ 6 w 28"/>
                <a:gd name="T11" fmla="*/ 27 h 27"/>
                <a:gd name="T12" fmla="*/ 9 w 28"/>
                <a:gd name="T13" fmla="*/ 26 h 27"/>
                <a:gd name="T14" fmla="*/ 26 w 28"/>
                <a:gd name="T15" fmla="*/ 9 h 27"/>
                <a:gd name="T16" fmla="*/ 26 w 28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26" y="2"/>
                  </a:moveTo>
                  <a:cubicBezTo>
                    <a:pt x="24" y="0"/>
                    <a:pt x="21" y="0"/>
                    <a:pt x="19" y="2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3" y="27"/>
                    <a:pt x="4" y="27"/>
                    <a:pt x="6" y="27"/>
                  </a:cubicBezTo>
                  <a:cubicBezTo>
                    <a:pt x="7" y="27"/>
                    <a:pt x="8" y="27"/>
                    <a:pt x="9" y="2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8" y="7"/>
                    <a:pt x="28" y="4"/>
                    <a:pt x="26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5" name="Freeform 194">
              <a:extLst>
                <a:ext uri="{FF2B5EF4-FFF2-40B4-BE49-F238E27FC236}">
                  <a16:creationId xmlns:a16="http://schemas.microsoft.com/office/drawing/2014/main" id="{4E39811F-B22D-416C-8174-827D798D3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3" y="4235450"/>
              <a:ext cx="104775" cy="31750"/>
            </a:xfrm>
            <a:custGeom>
              <a:avLst/>
              <a:gdLst>
                <a:gd name="T0" fmla="*/ 29 w 34"/>
                <a:gd name="T1" fmla="*/ 0 h 10"/>
                <a:gd name="T2" fmla="*/ 5 w 34"/>
                <a:gd name="T3" fmla="*/ 0 h 10"/>
                <a:gd name="T4" fmla="*/ 0 w 34"/>
                <a:gd name="T5" fmla="*/ 5 h 10"/>
                <a:gd name="T6" fmla="*/ 5 w 34"/>
                <a:gd name="T7" fmla="*/ 10 h 10"/>
                <a:gd name="T8" fmla="*/ 29 w 34"/>
                <a:gd name="T9" fmla="*/ 10 h 10"/>
                <a:gd name="T10" fmla="*/ 34 w 34"/>
                <a:gd name="T11" fmla="*/ 5 h 10"/>
                <a:gd name="T12" fmla="*/ 29 w 3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0">
                  <a:moveTo>
                    <a:pt x="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2" y="10"/>
                    <a:pt x="34" y="8"/>
                    <a:pt x="34" y="5"/>
                  </a:cubicBezTo>
                  <a:cubicBezTo>
                    <a:pt x="34" y="3"/>
                    <a:pt x="32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6" name="Freeform 195">
              <a:extLst>
                <a:ext uri="{FF2B5EF4-FFF2-40B4-BE49-F238E27FC236}">
                  <a16:creationId xmlns:a16="http://schemas.microsoft.com/office/drawing/2014/main" id="{B8047CF2-70C1-4E7B-A514-10984F42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4383088"/>
              <a:ext cx="85725" cy="87313"/>
            </a:xfrm>
            <a:custGeom>
              <a:avLst/>
              <a:gdLst>
                <a:gd name="T0" fmla="*/ 9 w 28"/>
                <a:gd name="T1" fmla="*/ 2 h 28"/>
                <a:gd name="T2" fmla="*/ 6 w 28"/>
                <a:gd name="T3" fmla="*/ 0 h 28"/>
                <a:gd name="T4" fmla="*/ 2 w 28"/>
                <a:gd name="T5" fmla="*/ 2 h 28"/>
                <a:gd name="T6" fmla="*/ 2 w 28"/>
                <a:gd name="T7" fmla="*/ 9 h 28"/>
                <a:gd name="T8" fmla="*/ 6 w 28"/>
                <a:gd name="T9" fmla="*/ 13 h 28"/>
                <a:gd name="T10" fmla="*/ 19 w 28"/>
                <a:gd name="T11" fmla="*/ 26 h 28"/>
                <a:gd name="T12" fmla="*/ 26 w 28"/>
                <a:gd name="T13" fmla="*/ 26 h 28"/>
                <a:gd name="T14" fmla="*/ 26 w 28"/>
                <a:gd name="T15" fmla="*/ 19 h 28"/>
                <a:gd name="T16" fmla="*/ 9 w 28"/>
                <a:gd name="T1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9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8"/>
                    <a:pt x="24" y="28"/>
                    <a:pt x="26" y="26"/>
                  </a:cubicBezTo>
                  <a:cubicBezTo>
                    <a:pt x="28" y="24"/>
                    <a:pt x="28" y="21"/>
                    <a:pt x="26" y="19"/>
                  </a:cubicBezTo>
                  <a:lnTo>
                    <a:pt x="9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67" name="Freeform 196">
              <a:extLst>
                <a:ext uri="{FF2B5EF4-FFF2-40B4-BE49-F238E27FC236}">
                  <a16:creationId xmlns:a16="http://schemas.microsoft.com/office/drawing/2014/main" id="{41A1C2C2-51EC-42E9-8AA0-5B0AFABC3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913" y="4087813"/>
              <a:ext cx="163513" cy="511175"/>
            </a:xfrm>
            <a:custGeom>
              <a:avLst/>
              <a:gdLst>
                <a:gd name="T0" fmla="*/ 29 w 53"/>
                <a:gd name="T1" fmla="*/ 140 h 166"/>
                <a:gd name="T2" fmla="*/ 29 w 53"/>
                <a:gd name="T3" fmla="*/ 98 h 166"/>
                <a:gd name="T4" fmla="*/ 48 w 53"/>
                <a:gd name="T5" fmla="*/ 77 h 166"/>
                <a:gd name="T6" fmla="*/ 53 w 53"/>
                <a:gd name="T7" fmla="*/ 53 h 166"/>
                <a:gd name="T8" fmla="*/ 48 w 53"/>
                <a:gd name="T9" fmla="*/ 30 h 166"/>
                <a:gd name="T10" fmla="*/ 0 w 53"/>
                <a:gd name="T11" fmla="*/ 0 h 166"/>
                <a:gd name="T12" fmla="*/ 0 w 53"/>
                <a:gd name="T13" fmla="*/ 0 h 166"/>
                <a:gd name="T14" fmla="*/ 0 w 53"/>
                <a:gd name="T15" fmla="*/ 11 h 166"/>
                <a:gd name="T16" fmla="*/ 0 w 53"/>
                <a:gd name="T17" fmla="*/ 11 h 166"/>
                <a:gd name="T18" fmla="*/ 30 w 53"/>
                <a:gd name="T19" fmla="*/ 23 h 166"/>
                <a:gd name="T20" fmla="*/ 42 w 53"/>
                <a:gd name="T21" fmla="*/ 53 h 166"/>
                <a:gd name="T22" fmla="*/ 21 w 53"/>
                <a:gd name="T23" fmla="*/ 90 h 166"/>
                <a:gd name="T24" fmla="*/ 18 w 53"/>
                <a:gd name="T25" fmla="*/ 95 h 166"/>
                <a:gd name="T26" fmla="*/ 18 w 53"/>
                <a:gd name="T27" fmla="*/ 119 h 166"/>
                <a:gd name="T28" fmla="*/ 0 w 53"/>
                <a:gd name="T29" fmla="*/ 119 h 166"/>
                <a:gd name="T30" fmla="*/ 0 w 53"/>
                <a:gd name="T31" fmla="*/ 166 h 166"/>
                <a:gd name="T32" fmla="*/ 3 w 53"/>
                <a:gd name="T33" fmla="*/ 166 h 166"/>
                <a:gd name="T34" fmla="*/ 29 w 53"/>
                <a:gd name="T35" fmla="*/ 14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166">
                  <a:moveTo>
                    <a:pt x="29" y="140"/>
                  </a:moveTo>
                  <a:cubicBezTo>
                    <a:pt x="29" y="98"/>
                    <a:pt x="29" y="98"/>
                    <a:pt x="29" y="98"/>
                  </a:cubicBezTo>
                  <a:cubicBezTo>
                    <a:pt x="37" y="93"/>
                    <a:pt x="44" y="85"/>
                    <a:pt x="48" y="77"/>
                  </a:cubicBezTo>
                  <a:cubicBezTo>
                    <a:pt x="51" y="70"/>
                    <a:pt x="53" y="62"/>
                    <a:pt x="53" y="53"/>
                  </a:cubicBezTo>
                  <a:cubicBezTo>
                    <a:pt x="53" y="45"/>
                    <a:pt x="51" y="37"/>
                    <a:pt x="48" y="30"/>
                  </a:cubicBezTo>
                  <a:cubicBezTo>
                    <a:pt x="39" y="12"/>
                    <a:pt x="2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1"/>
                    <a:pt x="22" y="16"/>
                    <a:pt x="30" y="23"/>
                  </a:cubicBezTo>
                  <a:cubicBezTo>
                    <a:pt x="37" y="31"/>
                    <a:pt x="42" y="41"/>
                    <a:pt x="42" y="53"/>
                  </a:cubicBezTo>
                  <a:cubicBezTo>
                    <a:pt x="42" y="69"/>
                    <a:pt x="34" y="83"/>
                    <a:pt x="21" y="90"/>
                  </a:cubicBezTo>
                  <a:cubicBezTo>
                    <a:pt x="19" y="91"/>
                    <a:pt x="18" y="93"/>
                    <a:pt x="18" y="95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17" y="166"/>
                    <a:pt x="29" y="154"/>
                    <a:pt x="29" y="1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68" name="Rectangle 46">
            <a:extLst>
              <a:ext uri="{FF2B5EF4-FFF2-40B4-BE49-F238E27FC236}">
                <a16:creationId xmlns:a16="http://schemas.microsoft.com/office/drawing/2014/main" id="{C2CD3703-5938-4C5D-AD7E-D687E4E8CAF1}"/>
              </a:ext>
            </a:extLst>
          </p:cNvPr>
          <p:cNvSpPr/>
          <p:nvPr/>
        </p:nvSpPr>
        <p:spPr>
          <a:xfrm>
            <a:off x="5895570" y="4097830"/>
            <a:ext cx="2018254" cy="3206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kern="0" noProof="0" dirty="0">
                <a:solidFill>
                  <a:srgbClr val="222A35">
                    <a:lumMod val="75000"/>
                    <a:lumOff val="25000"/>
                  </a:srgbClr>
                </a:solidFill>
                <a:latin typeface="Calibri Light" panose="020F0302020204030204" pitchFamily="34" charset="0"/>
                <a:ea typeface="Lato Black" panose="020F0502020204030203" pitchFamily="34" charset="0"/>
                <a:cs typeface="Calibri Light" panose="020F0302020204030204" pitchFamily="34" charset="0"/>
              </a:rPr>
              <a:t>MESA</a:t>
            </a:r>
          </a:p>
        </p:txBody>
      </p:sp>
      <p:grpSp>
        <p:nvGrpSpPr>
          <p:cNvPr id="69" name="Group 32">
            <a:extLst>
              <a:ext uri="{FF2B5EF4-FFF2-40B4-BE49-F238E27FC236}">
                <a16:creationId xmlns:a16="http://schemas.microsoft.com/office/drawing/2014/main" id="{BD9975B6-DCF5-45CA-987B-6D7B9638C47A}"/>
              </a:ext>
            </a:extLst>
          </p:cNvPr>
          <p:cNvGrpSpPr/>
          <p:nvPr/>
        </p:nvGrpSpPr>
        <p:grpSpPr>
          <a:xfrm>
            <a:off x="9078280" y="2541240"/>
            <a:ext cx="490424" cy="444822"/>
            <a:chOff x="8259767" y="2203451"/>
            <a:chExt cx="973138" cy="882651"/>
          </a:xfrm>
          <a:solidFill>
            <a:srgbClr val="D7BF01"/>
          </a:solidFill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6760342F-7A4A-4EA7-B40F-750C78898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92" y="2287589"/>
              <a:ext cx="773113" cy="520701"/>
            </a:xfrm>
            <a:custGeom>
              <a:avLst/>
              <a:gdLst>
                <a:gd name="T0" fmla="*/ 377 w 487"/>
                <a:gd name="T1" fmla="*/ 0 h 328"/>
                <a:gd name="T2" fmla="*/ 160 w 487"/>
                <a:gd name="T3" fmla="*/ 218 h 328"/>
                <a:gd name="T4" fmla="*/ 107 w 487"/>
                <a:gd name="T5" fmla="*/ 175 h 328"/>
                <a:gd name="T6" fmla="*/ 0 w 487"/>
                <a:gd name="T7" fmla="*/ 175 h 328"/>
                <a:gd name="T8" fmla="*/ 160 w 487"/>
                <a:gd name="T9" fmla="*/ 328 h 328"/>
                <a:gd name="T10" fmla="*/ 487 w 487"/>
                <a:gd name="T11" fmla="*/ 0 h 328"/>
                <a:gd name="T12" fmla="*/ 377 w 487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8">
                  <a:moveTo>
                    <a:pt x="377" y="0"/>
                  </a:moveTo>
                  <a:lnTo>
                    <a:pt x="160" y="218"/>
                  </a:lnTo>
                  <a:lnTo>
                    <a:pt x="107" y="175"/>
                  </a:lnTo>
                  <a:lnTo>
                    <a:pt x="0" y="175"/>
                  </a:lnTo>
                  <a:lnTo>
                    <a:pt x="160" y="328"/>
                  </a:lnTo>
                  <a:lnTo>
                    <a:pt x="487" y="0"/>
                  </a:lnTo>
                  <a:lnTo>
                    <a:pt x="3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DBD65D31-99DC-4056-A3B3-1546F8686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7" y="2203451"/>
              <a:ext cx="877888" cy="882651"/>
            </a:xfrm>
            <a:custGeom>
              <a:avLst/>
              <a:gdLst>
                <a:gd name="T0" fmla="*/ 191 w 232"/>
                <a:gd name="T1" fmla="*/ 107 h 232"/>
                <a:gd name="T2" fmla="*/ 192 w 232"/>
                <a:gd name="T3" fmla="*/ 116 h 232"/>
                <a:gd name="T4" fmla="*/ 116 w 232"/>
                <a:gd name="T5" fmla="*/ 192 h 232"/>
                <a:gd name="T6" fmla="*/ 40 w 232"/>
                <a:gd name="T7" fmla="*/ 116 h 232"/>
                <a:gd name="T8" fmla="*/ 116 w 232"/>
                <a:gd name="T9" fmla="*/ 40 h 232"/>
                <a:gd name="T10" fmla="*/ 160 w 232"/>
                <a:gd name="T11" fmla="*/ 54 h 232"/>
                <a:gd name="T12" fmla="*/ 188 w 232"/>
                <a:gd name="T13" fmla="*/ 25 h 232"/>
                <a:gd name="T14" fmla="*/ 116 w 232"/>
                <a:gd name="T15" fmla="*/ 0 h 232"/>
                <a:gd name="T16" fmla="*/ 0 w 232"/>
                <a:gd name="T17" fmla="*/ 116 h 232"/>
                <a:gd name="T18" fmla="*/ 116 w 232"/>
                <a:gd name="T19" fmla="*/ 232 h 232"/>
                <a:gd name="T20" fmla="*/ 232 w 232"/>
                <a:gd name="T21" fmla="*/ 116 h 232"/>
                <a:gd name="T22" fmla="*/ 224 w 232"/>
                <a:gd name="T23" fmla="*/ 74 h 232"/>
                <a:gd name="T24" fmla="*/ 191 w 232"/>
                <a:gd name="T25" fmla="*/ 10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91" y="107"/>
                  </a:moveTo>
                  <a:cubicBezTo>
                    <a:pt x="192" y="110"/>
                    <a:pt x="192" y="113"/>
                    <a:pt x="192" y="116"/>
                  </a:cubicBezTo>
                  <a:cubicBezTo>
                    <a:pt x="192" y="158"/>
                    <a:pt x="158" y="192"/>
                    <a:pt x="116" y="192"/>
                  </a:cubicBezTo>
                  <a:cubicBezTo>
                    <a:pt x="74" y="192"/>
                    <a:pt x="40" y="158"/>
                    <a:pt x="40" y="116"/>
                  </a:cubicBezTo>
                  <a:cubicBezTo>
                    <a:pt x="40" y="74"/>
                    <a:pt x="74" y="40"/>
                    <a:pt x="116" y="40"/>
                  </a:cubicBezTo>
                  <a:cubicBezTo>
                    <a:pt x="132" y="40"/>
                    <a:pt x="147" y="45"/>
                    <a:pt x="160" y="54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68" y="9"/>
                    <a:pt x="14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101"/>
                    <a:pt x="229" y="87"/>
                    <a:pt x="224" y="74"/>
                  </a:cubicBezTo>
                  <a:lnTo>
                    <a:pt x="1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2" name="Group 32">
            <a:extLst>
              <a:ext uri="{FF2B5EF4-FFF2-40B4-BE49-F238E27FC236}">
                <a16:creationId xmlns:a16="http://schemas.microsoft.com/office/drawing/2014/main" id="{C73E79CB-B684-4089-82BC-92EC5D1C07BE}"/>
              </a:ext>
            </a:extLst>
          </p:cNvPr>
          <p:cNvGrpSpPr/>
          <p:nvPr/>
        </p:nvGrpSpPr>
        <p:grpSpPr>
          <a:xfrm>
            <a:off x="9078280" y="3561614"/>
            <a:ext cx="490424" cy="444822"/>
            <a:chOff x="8259767" y="2203451"/>
            <a:chExt cx="973138" cy="882651"/>
          </a:xfrm>
          <a:solidFill>
            <a:srgbClr val="DB8305"/>
          </a:solidFill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D8A7DF1-A050-4589-B0C2-7BCF2CF3C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92" y="2287589"/>
              <a:ext cx="773113" cy="520701"/>
            </a:xfrm>
            <a:custGeom>
              <a:avLst/>
              <a:gdLst>
                <a:gd name="T0" fmla="*/ 377 w 487"/>
                <a:gd name="T1" fmla="*/ 0 h 328"/>
                <a:gd name="T2" fmla="*/ 160 w 487"/>
                <a:gd name="T3" fmla="*/ 218 h 328"/>
                <a:gd name="T4" fmla="*/ 107 w 487"/>
                <a:gd name="T5" fmla="*/ 175 h 328"/>
                <a:gd name="T6" fmla="*/ 0 w 487"/>
                <a:gd name="T7" fmla="*/ 175 h 328"/>
                <a:gd name="T8" fmla="*/ 160 w 487"/>
                <a:gd name="T9" fmla="*/ 328 h 328"/>
                <a:gd name="T10" fmla="*/ 487 w 487"/>
                <a:gd name="T11" fmla="*/ 0 h 328"/>
                <a:gd name="T12" fmla="*/ 377 w 487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8">
                  <a:moveTo>
                    <a:pt x="377" y="0"/>
                  </a:moveTo>
                  <a:lnTo>
                    <a:pt x="160" y="218"/>
                  </a:lnTo>
                  <a:lnTo>
                    <a:pt x="107" y="175"/>
                  </a:lnTo>
                  <a:lnTo>
                    <a:pt x="0" y="175"/>
                  </a:lnTo>
                  <a:lnTo>
                    <a:pt x="160" y="328"/>
                  </a:lnTo>
                  <a:lnTo>
                    <a:pt x="487" y="0"/>
                  </a:lnTo>
                  <a:lnTo>
                    <a:pt x="3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69C6908-D9F4-4320-AA2A-C28B2C657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7" y="2203451"/>
              <a:ext cx="877888" cy="882651"/>
            </a:xfrm>
            <a:custGeom>
              <a:avLst/>
              <a:gdLst>
                <a:gd name="T0" fmla="*/ 191 w 232"/>
                <a:gd name="T1" fmla="*/ 107 h 232"/>
                <a:gd name="T2" fmla="*/ 192 w 232"/>
                <a:gd name="T3" fmla="*/ 116 h 232"/>
                <a:gd name="T4" fmla="*/ 116 w 232"/>
                <a:gd name="T5" fmla="*/ 192 h 232"/>
                <a:gd name="T6" fmla="*/ 40 w 232"/>
                <a:gd name="T7" fmla="*/ 116 h 232"/>
                <a:gd name="T8" fmla="*/ 116 w 232"/>
                <a:gd name="T9" fmla="*/ 40 h 232"/>
                <a:gd name="T10" fmla="*/ 160 w 232"/>
                <a:gd name="T11" fmla="*/ 54 h 232"/>
                <a:gd name="T12" fmla="*/ 188 w 232"/>
                <a:gd name="T13" fmla="*/ 25 h 232"/>
                <a:gd name="T14" fmla="*/ 116 w 232"/>
                <a:gd name="T15" fmla="*/ 0 h 232"/>
                <a:gd name="T16" fmla="*/ 0 w 232"/>
                <a:gd name="T17" fmla="*/ 116 h 232"/>
                <a:gd name="T18" fmla="*/ 116 w 232"/>
                <a:gd name="T19" fmla="*/ 232 h 232"/>
                <a:gd name="T20" fmla="*/ 232 w 232"/>
                <a:gd name="T21" fmla="*/ 116 h 232"/>
                <a:gd name="T22" fmla="*/ 224 w 232"/>
                <a:gd name="T23" fmla="*/ 74 h 232"/>
                <a:gd name="T24" fmla="*/ 191 w 232"/>
                <a:gd name="T25" fmla="*/ 10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91" y="107"/>
                  </a:moveTo>
                  <a:cubicBezTo>
                    <a:pt x="192" y="110"/>
                    <a:pt x="192" y="113"/>
                    <a:pt x="192" y="116"/>
                  </a:cubicBezTo>
                  <a:cubicBezTo>
                    <a:pt x="192" y="158"/>
                    <a:pt x="158" y="192"/>
                    <a:pt x="116" y="192"/>
                  </a:cubicBezTo>
                  <a:cubicBezTo>
                    <a:pt x="74" y="192"/>
                    <a:pt x="40" y="158"/>
                    <a:pt x="40" y="116"/>
                  </a:cubicBezTo>
                  <a:cubicBezTo>
                    <a:pt x="40" y="74"/>
                    <a:pt x="74" y="40"/>
                    <a:pt x="116" y="40"/>
                  </a:cubicBezTo>
                  <a:cubicBezTo>
                    <a:pt x="132" y="40"/>
                    <a:pt x="147" y="45"/>
                    <a:pt x="160" y="54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68" y="9"/>
                    <a:pt x="14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101"/>
                    <a:pt x="229" y="87"/>
                    <a:pt x="224" y="74"/>
                  </a:cubicBezTo>
                  <a:lnTo>
                    <a:pt x="1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5" name="Group 32">
            <a:extLst>
              <a:ext uri="{FF2B5EF4-FFF2-40B4-BE49-F238E27FC236}">
                <a16:creationId xmlns:a16="http://schemas.microsoft.com/office/drawing/2014/main" id="{74EA60FD-3A71-4040-8DD6-EB4B646E1777}"/>
              </a:ext>
            </a:extLst>
          </p:cNvPr>
          <p:cNvGrpSpPr/>
          <p:nvPr/>
        </p:nvGrpSpPr>
        <p:grpSpPr>
          <a:xfrm>
            <a:off x="9078280" y="4581988"/>
            <a:ext cx="490424" cy="444822"/>
            <a:chOff x="8259767" y="2203451"/>
            <a:chExt cx="973138" cy="882651"/>
          </a:xfrm>
          <a:solidFill>
            <a:srgbClr val="8B94A0"/>
          </a:solidFill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1D7DEA6-51CC-460E-8F92-4E3202B90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92" y="2287589"/>
              <a:ext cx="773113" cy="520701"/>
            </a:xfrm>
            <a:custGeom>
              <a:avLst/>
              <a:gdLst>
                <a:gd name="T0" fmla="*/ 377 w 487"/>
                <a:gd name="T1" fmla="*/ 0 h 328"/>
                <a:gd name="T2" fmla="*/ 160 w 487"/>
                <a:gd name="T3" fmla="*/ 218 h 328"/>
                <a:gd name="T4" fmla="*/ 107 w 487"/>
                <a:gd name="T5" fmla="*/ 175 h 328"/>
                <a:gd name="T6" fmla="*/ 0 w 487"/>
                <a:gd name="T7" fmla="*/ 175 h 328"/>
                <a:gd name="T8" fmla="*/ 160 w 487"/>
                <a:gd name="T9" fmla="*/ 328 h 328"/>
                <a:gd name="T10" fmla="*/ 487 w 487"/>
                <a:gd name="T11" fmla="*/ 0 h 328"/>
                <a:gd name="T12" fmla="*/ 377 w 487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8">
                  <a:moveTo>
                    <a:pt x="377" y="0"/>
                  </a:moveTo>
                  <a:lnTo>
                    <a:pt x="160" y="218"/>
                  </a:lnTo>
                  <a:lnTo>
                    <a:pt x="107" y="175"/>
                  </a:lnTo>
                  <a:lnTo>
                    <a:pt x="0" y="175"/>
                  </a:lnTo>
                  <a:lnTo>
                    <a:pt x="160" y="328"/>
                  </a:lnTo>
                  <a:lnTo>
                    <a:pt x="487" y="0"/>
                  </a:lnTo>
                  <a:lnTo>
                    <a:pt x="3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7313814-4BEA-4F4C-ADBB-2B9F218B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7" y="2203451"/>
              <a:ext cx="877888" cy="882651"/>
            </a:xfrm>
            <a:custGeom>
              <a:avLst/>
              <a:gdLst>
                <a:gd name="T0" fmla="*/ 191 w 232"/>
                <a:gd name="T1" fmla="*/ 107 h 232"/>
                <a:gd name="T2" fmla="*/ 192 w 232"/>
                <a:gd name="T3" fmla="*/ 116 h 232"/>
                <a:gd name="T4" fmla="*/ 116 w 232"/>
                <a:gd name="T5" fmla="*/ 192 h 232"/>
                <a:gd name="T6" fmla="*/ 40 w 232"/>
                <a:gd name="T7" fmla="*/ 116 h 232"/>
                <a:gd name="T8" fmla="*/ 116 w 232"/>
                <a:gd name="T9" fmla="*/ 40 h 232"/>
                <a:gd name="T10" fmla="*/ 160 w 232"/>
                <a:gd name="T11" fmla="*/ 54 h 232"/>
                <a:gd name="T12" fmla="*/ 188 w 232"/>
                <a:gd name="T13" fmla="*/ 25 h 232"/>
                <a:gd name="T14" fmla="*/ 116 w 232"/>
                <a:gd name="T15" fmla="*/ 0 h 232"/>
                <a:gd name="T16" fmla="*/ 0 w 232"/>
                <a:gd name="T17" fmla="*/ 116 h 232"/>
                <a:gd name="T18" fmla="*/ 116 w 232"/>
                <a:gd name="T19" fmla="*/ 232 h 232"/>
                <a:gd name="T20" fmla="*/ 232 w 232"/>
                <a:gd name="T21" fmla="*/ 116 h 232"/>
                <a:gd name="T22" fmla="*/ 224 w 232"/>
                <a:gd name="T23" fmla="*/ 74 h 232"/>
                <a:gd name="T24" fmla="*/ 191 w 232"/>
                <a:gd name="T25" fmla="*/ 10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91" y="107"/>
                  </a:moveTo>
                  <a:cubicBezTo>
                    <a:pt x="192" y="110"/>
                    <a:pt x="192" y="113"/>
                    <a:pt x="192" y="116"/>
                  </a:cubicBezTo>
                  <a:cubicBezTo>
                    <a:pt x="192" y="158"/>
                    <a:pt x="158" y="192"/>
                    <a:pt x="116" y="192"/>
                  </a:cubicBezTo>
                  <a:cubicBezTo>
                    <a:pt x="74" y="192"/>
                    <a:pt x="40" y="158"/>
                    <a:pt x="40" y="116"/>
                  </a:cubicBezTo>
                  <a:cubicBezTo>
                    <a:pt x="40" y="74"/>
                    <a:pt x="74" y="40"/>
                    <a:pt x="116" y="40"/>
                  </a:cubicBezTo>
                  <a:cubicBezTo>
                    <a:pt x="132" y="40"/>
                    <a:pt x="147" y="45"/>
                    <a:pt x="160" y="54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68" y="9"/>
                    <a:pt x="14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101"/>
                    <a:pt x="229" y="87"/>
                    <a:pt x="224" y="74"/>
                  </a:cubicBezTo>
                  <a:lnTo>
                    <a:pt x="1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8" name="Group 32">
            <a:extLst>
              <a:ext uri="{FF2B5EF4-FFF2-40B4-BE49-F238E27FC236}">
                <a16:creationId xmlns:a16="http://schemas.microsoft.com/office/drawing/2014/main" id="{35660CFE-90FC-4D20-B3F9-1BBCDF287C0A}"/>
              </a:ext>
            </a:extLst>
          </p:cNvPr>
          <p:cNvGrpSpPr/>
          <p:nvPr/>
        </p:nvGrpSpPr>
        <p:grpSpPr>
          <a:xfrm>
            <a:off x="9078280" y="5602362"/>
            <a:ext cx="490424" cy="444822"/>
            <a:chOff x="8259767" y="2203451"/>
            <a:chExt cx="973138" cy="882651"/>
          </a:xfrm>
          <a:solidFill>
            <a:srgbClr val="718391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9D70FC7-B33F-4300-98F6-28B472C09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92" y="2287589"/>
              <a:ext cx="773113" cy="520701"/>
            </a:xfrm>
            <a:custGeom>
              <a:avLst/>
              <a:gdLst>
                <a:gd name="T0" fmla="*/ 377 w 487"/>
                <a:gd name="T1" fmla="*/ 0 h 328"/>
                <a:gd name="T2" fmla="*/ 160 w 487"/>
                <a:gd name="T3" fmla="*/ 218 h 328"/>
                <a:gd name="T4" fmla="*/ 107 w 487"/>
                <a:gd name="T5" fmla="*/ 175 h 328"/>
                <a:gd name="T6" fmla="*/ 0 w 487"/>
                <a:gd name="T7" fmla="*/ 175 h 328"/>
                <a:gd name="T8" fmla="*/ 160 w 487"/>
                <a:gd name="T9" fmla="*/ 328 h 328"/>
                <a:gd name="T10" fmla="*/ 487 w 487"/>
                <a:gd name="T11" fmla="*/ 0 h 328"/>
                <a:gd name="T12" fmla="*/ 377 w 487"/>
                <a:gd name="T1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328">
                  <a:moveTo>
                    <a:pt x="377" y="0"/>
                  </a:moveTo>
                  <a:lnTo>
                    <a:pt x="160" y="218"/>
                  </a:lnTo>
                  <a:lnTo>
                    <a:pt x="107" y="175"/>
                  </a:lnTo>
                  <a:lnTo>
                    <a:pt x="0" y="175"/>
                  </a:lnTo>
                  <a:lnTo>
                    <a:pt x="160" y="328"/>
                  </a:lnTo>
                  <a:lnTo>
                    <a:pt x="487" y="0"/>
                  </a:lnTo>
                  <a:lnTo>
                    <a:pt x="3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66ADF991-0119-4244-A230-3EDBAE70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7" y="2203451"/>
              <a:ext cx="877888" cy="882651"/>
            </a:xfrm>
            <a:custGeom>
              <a:avLst/>
              <a:gdLst>
                <a:gd name="T0" fmla="*/ 191 w 232"/>
                <a:gd name="T1" fmla="*/ 107 h 232"/>
                <a:gd name="T2" fmla="*/ 192 w 232"/>
                <a:gd name="T3" fmla="*/ 116 h 232"/>
                <a:gd name="T4" fmla="*/ 116 w 232"/>
                <a:gd name="T5" fmla="*/ 192 h 232"/>
                <a:gd name="T6" fmla="*/ 40 w 232"/>
                <a:gd name="T7" fmla="*/ 116 h 232"/>
                <a:gd name="T8" fmla="*/ 116 w 232"/>
                <a:gd name="T9" fmla="*/ 40 h 232"/>
                <a:gd name="T10" fmla="*/ 160 w 232"/>
                <a:gd name="T11" fmla="*/ 54 h 232"/>
                <a:gd name="T12" fmla="*/ 188 w 232"/>
                <a:gd name="T13" fmla="*/ 25 h 232"/>
                <a:gd name="T14" fmla="*/ 116 w 232"/>
                <a:gd name="T15" fmla="*/ 0 h 232"/>
                <a:gd name="T16" fmla="*/ 0 w 232"/>
                <a:gd name="T17" fmla="*/ 116 h 232"/>
                <a:gd name="T18" fmla="*/ 116 w 232"/>
                <a:gd name="T19" fmla="*/ 232 h 232"/>
                <a:gd name="T20" fmla="*/ 232 w 232"/>
                <a:gd name="T21" fmla="*/ 116 h 232"/>
                <a:gd name="T22" fmla="*/ 224 w 232"/>
                <a:gd name="T23" fmla="*/ 74 h 232"/>
                <a:gd name="T24" fmla="*/ 191 w 232"/>
                <a:gd name="T25" fmla="*/ 10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232">
                  <a:moveTo>
                    <a:pt x="191" y="107"/>
                  </a:moveTo>
                  <a:cubicBezTo>
                    <a:pt x="192" y="110"/>
                    <a:pt x="192" y="113"/>
                    <a:pt x="192" y="116"/>
                  </a:cubicBezTo>
                  <a:cubicBezTo>
                    <a:pt x="192" y="158"/>
                    <a:pt x="158" y="192"/>
                    <a:pt x="116" y="192"/>
                  </a:cubicBezTo>
                  <a:cubicBezTo>
                    <a:pt x="74" y="192"/>
                    <a:pt x="40" y="158"/>
                    <a:pt x="40" y="116"/>
                  </a:cubicBezTo>
                  <a:cubicBezTo>
                    <a:pt x="40" y="74"/>
                    <a:pt x="74" y="40"/>
                    <a:pt x="116" y="40"/>
                  </a:cubicBezTo>
                  <a:cubicBezTo>
                    <a:pt x="132" y="40"/>
                    <a:pt x="147" y="45"/>
                    <a:pt x="160" y="54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68" y="9"/>
                    <a:pt x="143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101"/>
                    <a:pt x="229" y="87"/>
                    <a:pt x="224" y="74"/>
                  </a:cubicBezTo>
                  <a:lnTo>
                    <a:pt x="1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BABA4169-78BC-47C0-85B1-8224CC70C466}"/>
              </a:ext>
            </a:extLst>
          </p:cNvPr>
          <p:cNvSpPr txBox="1"/>
          <p:nvPr/>
        </p:nvSpPr>
        <p:spPr>
          <a:xfrm>
            <a:off x="9646809" y="1371308"/>
            <a:ext cx="20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Business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Process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Management (BPM)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D1AE452-5218-448A-B7B6-9631D0144DBD}"/>
              </a:ext>
            </a:extLst>
          </p:cNvPr>
          <p:cNvSpPr txBox="1"/>
          <p:nvPr/>
        </p:nvSpPr>
        <p:spPr>
          <a:xfrm>
            <a:off x="9646809" y="2407441"/>
            <a:ext cx="185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Robot Processing </a:t>
            </a:r>
          </a:p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Automation (RPA)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77F8F0E5-4D2F-4FCF-A094-F77356B542D1}"/>
              </a:ext>
            </a:extLst>
          </p:cNvPr>
          <p:cNvSpPr txBox="1"/>
          <p:nvPr/>
        </p:nvSpPr>
        <p:spPr>
          <a:xfrm>
            <a:off x="9646808" y="3416479"/>
            <a:ext cx="231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Artificial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Intelligence e Cognitive Services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0F38535-85A0-4318-A69A-8BB04EBA6779}"/>
              </a:ext>
            </a:extLst>
          </p:cNvPr>
          <p:cNvSpPr txBox="1"/>
          <p:nvPr/>
        </p:nvSpPr>
        <p:spPr>
          <a:xfrm>
            <a:off x="9646809" y="4443918"/>
            <a:ext cx="180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Simulazione e </a:t>
            </a:r>
            <a:r>
              <a:rPr lang="it-I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digital</a:t>
            </a:r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 twin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C845A35C-FE3B-442C-B5DD-DEEF061EB2C3}"/>
              </a:ext>
            </a:extLst>
          </p:cNvPr>
          <p:cNvSpPr txBox="1"/>
          <p:nvPr/>
        </p:nvSpPr>
        <p:spPr>
          <a:xfrm>
            <a:off x="9646809" y="5498702"/>
            <a:ext cx="175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Produttività Personale</a:t>
            </a:r>
          </a:p>
        </p:txBody>
      </p:sp>
    </p:spTree>
    <p:extLst>
      <p:ext uri="{BB962C8B-B14F-4D97-AF65-F5344CB8AC3E}">
        <p14:creationId xmlns:p14="http://schemas.microsoft.com/office/powerpoint/2010/main" val="112097530"/>
      </p:ext>
    </p:extLst>
  </p:cSld>
  <p:clrMapOvr>
    <a:masterClrMapping/>
  </p:clrMapOvr>
  <p:transition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Freeform 9"/>
          <p:cNvSpPr>
            <a:spLocks noEditPoints="1"/>
          </p:cNvSpPr>
          <p:nvPr/>
        </p:nvSpPr>
        <p:spPr bwMode="auto">
          <a:xfrm>
            <a:off x="254000" y="236538"/>
            <a:ext cx="11687175" cy="6391275"/>
          </a:xfrm>
          <a:custGeom>
            <a:avLst/>
            <a:gdLst>
              <a:gd name="T0" fmla="*/ 0 w 7362"/>
              <a:gd name="T1" fmla="*/ 0 h 4026"/>
              <a:gd name="T2" fmla="*/ 0 w 7362"/>
              <a:gd name="T3" fmla="*/ 4026 h 4026"/>
              <a:gd name="T4" fmla="*/ 7362 w 7362"/>
              <a:gd name="T5" fmla="*/ 4026 h 4026"/>
              <a:gd name="T6" fmla="*/ 7362 w 7362"/>
              <a:gd name="T7" fmla="*/ 0 h 4026"/>
              <a:gd name="T8" fmla="*/ 0 w 7362"/>
              <a:gd name="T9" fmla="*/ 0 h 4026"/>
              <a:gd name="T10" fmla="*/ 7357 w 7362"/>
              <a:gd name="T11" fmla="*/ 2011 h 4026"/>
              <a:gd name="T12" fmla="*/ 7206 w 7362"/>
              <a:gd name="T13" fmla="*/ 2011 h 4026"/>
              <a:gd name="T14" fmla="*/ 7206 w 7362"/>
              <a:gd name="T15" fmla="*/ 152 h 4026"/>
              <a:gd name="T16" fmla="*/ 3682 w 7362"/>
              <a:gd name="T17" fmla="*/ 152 h 4026"/>
              <a:gd name="T18" fmla="*/ 3682 w 7362"/>
              <a:gd name="T19" fmla="*/ 4 h 4026"/>
              <a:gd name="T20" fmla="*/ 7357 w 7362"/>
              <a:gd name="T21" fmla="*/ 4 h 4026"/>
              <a:gd name="T22" fmla="*/ 7357 w 7362"/>
              <a:gd name="T23" fmla="*/ 2011 h 4026"/>
              <a:gd name="T24" fmla="*/ 160 w 7362"/>
              <a:gd name="T25" fmla="*/ 2014 h 4026"/>
              <a:gd name="T26" fmla="*/ 3678 w 7362"/>
              <a:gd name="T27" fmla="*/ 2014 h 4026"/>
              <a:gd name="T28" fmla="*/ 3678 w 7362"/>
              <a:gd name="T29" fmla="*/ 3868 h 4026"/>
              <a:gd name="T30" fmla="*/ 160 w 7362"/>
              <a:gd name="T31" fmla="*/ 3868 h 4026"/>
              <a:gd name="T32" fmla="*/ 160 w 7362"/>
              <a:gd name="T33" fmla="*/ 2014 h 4026"/>
              <a:gd name="T34" fmla="*/ 160 w 7362"/>
              <a:gd name="T35" fmla="*/ 2011 h 4026"/>
              <a:gd name="T36" fmla="*/ 160 w 7362"/>
              <a:gd name="T37" fmla="*/ 157 h 4026"/>
              <a:gd name="T38" fmla="*/ 3678 w 7362"/>
              <a:gd name="T39" fmla="*/ 157 h 4026"/>
              <a:gd name="T40" fmla="*/ 3678 w 7362"/>
              <a:gd name="T41" fmla="*/ 2011 h 4026"/>
              <a:gd name="T42" fmla="*/ 160 w 7362"/>
              <a:gd name="T43" fmla="*/ 2011 h 4026"/>
              <a:gd name="T44" fmla="*/ 3682 w 7362"/>
              <a:gd name="T45" fmla="*/ 2014 h 4026"/>
              <a:gd name="T46" fmla="*/ 7201 w 7362"/>
              <a:gd name="T47" fmla="*/ 2014 h 4026"/>
              <a:gd name="T48" fmla="*/ 7201 w 7362"/>
              <a:gd name="T49" fmla="*/ 3868 h 4026"/>
              <a:gd name="T50" fmla="*/ 3682 w 7362"/>
              <a:gd name="T51" fmla="*/ 3868 h 4026"/>
              <a:gd name="T52" fmla="*/ 3682 w 7362"/>
              <a:gd name="T53" fmla="*/ 2014 h 4026"/>
              <a:gd name="T54" fmla="*/ 3682 w 7362"/>
              <a:gd name="T55" fmla="*/ 2011 h 4026"/>
              <a:gd name="T56" fmla="*/ 3682 w 7362"/>
              <a:gd name="T57" fmla="*/ 157 h 4026"/>
              <a:gd name="T58" fmla="*/ 7201 w 7362"/>
              <a:gd name="T59" fmla="*/ 157 h 4026"/>
              <a:gd name="T60" fmla="*/ 7201 w 7362"/>
              <a:gd name="T61" fmla="*/ 2011 h 4026"/>
              <a:gd name="T62" fmla="*/ 3682 w 7362"/>
              <a:gd name="T63" fmla="*/ 2011 h 4026"/>
              <a:gd name="T64" fmla="*/ 3678 w 7362"/>
              <a:gd name="T65" fmla="*/ 4 h 4026"/>
              <a:gd name="T66" fmla="*/ 3678 w 7362"/>
              <a:gd name="T67" fmla="*/ 152 h 4026"/>
              <a:gd name="T68" fmla="*/ 155 w 7362"/>
              <a:gd name="T69" fmla="*/ 152 h 4026"/>
              <a:gd name="T70" fmla="*/ 155 w 7362"/>
              <a:gd name="T71" fmla="*/ 2011 h 4026"/>
              <a:gd name="T72" fmla="*/ 5 w 7362"/>
              <a:gd name="T73" fmla="*/ 2011 h 4026"/>
              <a:gd name="T74" fmla="*/ 5 w 7362"/>
              <a:gd name="T75" fmla="*/ 4 h 4026"/>
              <a:gd name="T76" fmla="*/ 3678 w 7362"/>
              <a:gd name="T77" fmla="*/ 4 h 4026"/>
              <a:gd name="T78" fmla="*/ 5 w 7362"/>
              <a:gd name="T79" fmla="*/ 2014 h 4026"/>
              <a:gd name="T80" fmla="*/ 155 w 7362"/>
              <a:gd name="T81" fmla="*/ 2014 h 4026"/>
              <a:gd name="T82" fmla="*/ 155 w 7362"/>
              <a:gd name="T83" fmla="*/ 3873 h 4026"/>
              <a:gd name="T84" fmla="*/ 3678 w 7362"/>
              <a:gd name="T85" fmla="*/ 3873 h 4026"/>
              <a:gd name="T86" fmla="*/ 3678 w 7362"/>
              <a:gd name="T87" fmla="*/ 4021 h 4026"/>
              <a:gd name="T88" fmla="*/ 5 w 7362"/>
              <a:gd name="T89" fmla="*/ 4021 h 4026"/>
              <a:gd name="T90" fmla="*/ 5 w 7362"/>
              <a:gd name="T91" fmla="*/ 2014 h 4026"/>
              <a:gd name="T92" fmla="*/ 3682 w 7362"/>
              <a:gd name="T93" fmla="*/ 4021 h 4026"/>
              <a:gd name="T94" fmla="*/ 3682 w 7362"/>
              <a:gd name="T95" fmla="*/ 3873 h 4026"/>
              <a:gd name="T96" fmla="*/ 7206 w 7362"/>
              <a:gd name="T97" fmla="*/ 3873 h 4026"/>
              <a:gd name="T98" fmla="*/ 7206 w 7362"/>
              <a:gd name="T99" fmla="*/ 2014 h 4026"/>
              <a:gd name="T100" fmla="*/ 7357 w 7362"/>
              <a:gd name="T101" fmla="*/ 2014 h 4026"/>
              <a:gd name="T102" fmla="*/ 7357 w 7362"/>
              <a:gd name="T103" fmla="*/ 4021 h 4026"/>
              <a:gd name="T104" fmla="*/ 3682 w 7362"/>
              <a:gd name="T105" fmla="*/ 4021 h 4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62" h="4026">
                <a:moveTo>
                  <a:pt x="0" y="0"/>
                </a:moveTo>
                <a:lnTo>
                  <a:pt x="0" y="4026"/>
                </a:lnTo>
                <a:lnTo>
                  <a:pt x="7362" y="4026"/>
                </a:lnTo>
                <a:lnTo>
                  <a:pt x="7362" y="0"/>
                </a:lnTo>
                <a:lnTo>
                  <a:pt x="0" y="0"/>
                </a:lnTo>
                <a:close/>
                <a:moveTo>
                  <a:pt x="7357" y="2011"/>
                </a:moveTo>
                <a:lnTo>
                  <a:pt x="7206" y="2011"/>
                </a:lnTo>
                <a:lnTo>
                  <a:pt x="7206" y="152"/>
                </a:lnTo>
                <a:lnTo>
                  <a:pt x="3682" y="152"/>
                </a:lnTo>
                <a:lnTo>
                  <a:pt x="3682" y="4"/>
                </a:lnTo>
                <a:lnTo>
                  <a:pt x="7357" y="4"/>
                </a:lnTo>
                <a:lnTo>
                  <a:pt x="7357" y="2011"/>
                </a:lnTo>
                <a:close/>
                <a:moveTo>
                  <a:pt x="160" y="2014"/>
                </a:moveTo>
                <a:lnTo>
                  <a:pt x="3678" y="2014"/>
                </a:lnTo>
                <a:lnTo>
                  <a:pt x="3678" y="3868"/>
                </a:lnTo>
                <a:lnTo>
                  <a:pt x="160" y="3868"/>
                </a:lnTo>
                <a:lnTo>
                  <a:pt x="160" y="2014"/>
                </a:lnTo>
                <a:close/>
                <a:moveTo>
                  <a:pt x="160" y="2011"/>
                </a:moveTo>
                <a:lnTo>
                  <a:pt x="160" y="157"/>
                </a:lnTo>
                <a:lnTo>
                  <a:pt x="3678" y="157"/>
                </a:lnTo>
                <a:lnTo>
                  <a:pt x="3678" y="2011"/>
                </a:lnTo>
                <a:lnTo>
                  <a:pt x="160" y="2011"/>
                </a:lnTo>
                <a:close/>
                <a:moveTo>
                  <a:pt x="3682" y="2014"/>
                </a:moveTo>
                <a:lnTo>
                  <a:pt x="7201" y="2014"/>
                </a:lnTo>
                <a:lnTo>
                  <a:pt x="7201" y="3868"/>
                </a:lnTo>
                <a:lnTo>
                  <a:pt x="3682" y="3868"/>
                </a:lnTo>
                <a:lnTo>
                  <a:pt x="3682" y="2014"/>
                </a:lnTo>
                <a:close/>
                <a:moveTo>
                  <a:pt x="3682" y="2011"/>
                </a:moveTo>
                <a:lnTo>
                  <a:pt x="3682" y="157"/>
                </a:lnTo>
                <a:lnTo>
                  <a:pt x="7201" y="157"/>
                </a:lnTo>
                <a:lnTo>
                  <a:pt x="7201" y="2011"/>
                </a:lnTo>
                <a:lnTo>
                  <a:pt x="3682" y="2011"/>
                </a:lnTo>
                <a:close/>
                <a:moveTo>
                  <a:pt x="3678" y="4"/>
                </a:moveTo>
                <a:lnTo>
                  <a:pt x="3678" y="152"/>
                </a:lnTo>
                <a:lnTo>
                  <a:pt x="155" y="152"/>
                </a:lnTo>
                <a:lnTo>
                  <a:pt x="155" y="2011"/>
                </a:lnTo>
                <a:lnTo>
                  <a:pt x="5" y="2011"/>
                </a:lnTo>
                <a:lnTo>
                  <a:pt x="5" y="4"/>
                </a:lnTo>
                <a:lnTo>
                  <a:pt x="3678" y="4"/>
                </a:lnTo>
                <a:close/>
                <a:moveTo>
                  <a:pt x="5" y="2014"/>
                </a:moveTo>
                <a:lnTo>
                  <a:pt x="155" y="2014"/>
                </a:lnTo>
                <a:lnTo>
                  <a:pt x="155" y="3873"/>
                </a:lnTo>
                <a:lnTo>
                  <a:pt x="3678" y="3873"/>
                </a:lnTo>
                <a:lnTo>
                  <a:pt x="3678" y="4021"/>
                </a:lnTo>
                <a:lnTo>
                  <a:pt x="5" y="4021"/>
                </a:lnTo>
                <a:lnTo>
                  <a:pt x="5" y="2014"/>
                </a:lnTo>
                <a:close/>
                <a:moveTo>
                  <a:pt x="3682" y="4021"/>
                </a:moveTo>
                <a:lnTo>
                  <a:pt x="3682" y="3873"/>
                </a:lnTo>
                <a:lnTo>
                  <a:pt x="7206" y="3873"/>
                </a:lnTo>
                <a:lnTo>
                  <a:pt x="7206" y="2014"/>
                </a:lnTo>
                <a:lnTo>
                  <a:pt x="7357" y="2014"/>
                </a:lnTo>
                <a:lnTo>
                  <a:pt x="7357" y="4021"/>
                </a:lnTo>
                <a:lnTo>
                  <a:pt x="3682" y="40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6777406" y="419656"/>
            <a:ext cx="4382817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Sul nostro motore MESA si basano diversi prodotti, che presidiano differenti aree strategiche:</a:t>
            </a:r>
            <a:endParaRPr lang="en-GB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581FBE7-99EE-417C-96A7-43F6DD99D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5938" y="2077888"/>
            <a:ext cx="2010376" cy="54259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D3E26FD-1E99-444E-882C-264A7C727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38" y="5828156"/>
            <a:ext cx="1662920" cy="4673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7A40E1-7C7B-4B09-A009-A93F2E644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38" y="4595436"/>
            <a:ext cx="1883827" cy="536494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C755B83-69A5-4507-8F54-D6D0C16F4496}"/>
              </a:ext>
            </a:extLst>
          </p:cNvPr>
          <p:cNvSpPr/>
          <p:nvPr/>
        </p:nvSpPr>
        <p:spPr>
          <a:xfrm>
            <a:off x="8761820" y="4420645"/>
            <a:ext cx="317935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80"/>
              </a:spcBef>
              <a:spcAft>
                <a:spcPts val="565"/>
              </a:spcAft>
            </a:pP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Gestisce processi e performance dei team «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finance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», un supporto totale per il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CFO 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e tutti i business user.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A4D5051-105E-490C-85A7-1FD3AC5D41A3}"/>
              </a:ext>
            </a:extLst>
          </p:cNvPr>
          <p:cNvSpPr/>
          <p:nvPr/>
        </p:nvSpPr>
        <p:spPr>
          <a:xfrm>
            <a:off x="8761820" y="1838589"/>
            <a:ext cx="3430180" cy="98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80"/>
              </a:spcBef>
              <a:spcAft>
                <a:spcPts val="565"/>
              </a:spcAft>
            </a:pP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Accompagna i responsabili della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Governance Risk &amp; Compliance 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nella «Digital Transformation» migliorando qualità, produttività e rispondenza normativa.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2EB96A-06B1-40AE-859A-9A16BD54B0FC}"/>
              </a:ext>
            </a:extLst>
          </p:cNvPr>
          <p:cNvSpPr/>
          <p:nvPr/>
        </p:nvSpPr>
        <p:spPr>
          <a:xfrm>
            <a:off x="8761820" y="3198442"/>
            <a:ext cx="3107401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80"/>
              </a:spcBef>
              <a:spcAft>
                <a:spcPts val="565"/>
              </a:spcAft>
            </a:pP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A supporto della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sostenibilità 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aziendale rispettando i più importanti standard globali internazionali (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Certificata GRI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0760AFC-101F-49B7-9074-B62B309B5C37}"/>
              </a:ext>
            </a:extLst>
          </p:cNvPr>
          <p:cNvSpPr/>
          <p:nvPr/>
        </p:nvSpPr>
        <p:spPr>
          <a:xfrm>
            <a:off x="8761820" y="5642847"/>
            <a:ext cx="3282696" cy="75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80"/>
              </a:spcBef>
              <a:spcAft>
                <a:spcPts val="565"/>
              </a:spcAft>
            </a:pPr>
            <a:r>
              <a:rPr lang="en-US" sz="1284" err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Permette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ottimizzare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 il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funzionamento 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del 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prodotto 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o del 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processo reale 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attraverso la </a:t>
            </a:r>
            <a:r>
              <a:rPr lang="it-IT" sz="1284" b="1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simulazione digitale</a:t>
            </a:r>
            <a:r>
              <a:rPr lang="it-IT" sz="1284">
                <a:latin typeface="Lato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284">
              <a:latin typeface="Lato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B9E81A5-4197-4311-87B8-1C4E76AA8E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00" y="3437158"/>
            <a:ext cx="1353830" cy="3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Introduzione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Robotic Process Automation (RPA)</a:t>
            </a:r>
          </a:p>
          <a:p>
            <a:endParaRPr lang="en-US" dirty="0"/>
          </a:p>
          <a:p>
            <a:r>
              <a:rPr lang="en-US" dirty="0"/>
              <a:t>Due Diligence &amp; Adverse Media</a:t>
            </a:r>
          </a:p>
          <a:p>
            <a:endParaRPr lang="en-US" dirty="0"/>
          </a:p>
          <a:p>
            <a:r>
              <a:rPr lang="en-US" dirty="0"/>
              <a:t>Il </a:t>
            </a:r>
            <a:r>
              <a:rPr lang="en-US" dirty="0" err="1"/>
              <a:t>caso</a:t>
            </a:r>
            <a:r>
              <a:rPr lang="en-US" dirty="0"/>
              <a:t>: </a:t>
            </a:r>
            <a:r>
              <a:rPr lang="en-GB" dirty="0" err="1"/>
              <a:t>Estendere</a:t>
            </a:r>
            <a:r>
              <a:rPr lang="en-GB" dirty="0"/>
              <a:t> le </a:t>
            </a:r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nostra </a:t>
            </a:r>
            <a:r>
              <a:rPr lang="en-GB" dirty="0" err="1"/>
              <a:t>applicazione</a:t>
            </a:r>
            <a:r>
              <a:rPr lang="en-GB" dirty="0"/>
              <a:t> di due diligence: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Introduzione</a:t>
            </a:r>
            <a:r>
              <a:rPr lang="en-US" dirty="0"/>
              <a:t> a </a:t>
            </a:r>
            <a:r>
              <a:rPr lang="en-US" dirty="0" err="1"/>
              <a:t>alla</a:t>
            </a:r>
            <a:r>
              <a:rPr lang="en-US" dirty="0"/>
              <a:t> Robotic Process Automation (RPA)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2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525CFBD-7128-4233-B405-2A9BCB06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407325"/>
            <a:ext cx="9358124" cy="1325563"/>
          </a:xfrm>
        </p:spPr>
        <p:txBody>
          <a:bodyPr/>
          <a:lstStyle/>
          <a:p>
            <a:r>
              <a:rPr lang="it-IT" dirty="0"/>
              <a:t>FATTORI CRITICI DI SUCCESSO</a:t>
            </a:r>
          </a:p>
        </p:txBody>
      </p:sp>
      <p:sp>
        <p:nvSpPr>
          <p:cNvPr id="5" name="Oval 12">
            <a:extLst>
              <a:ext uri="{FF2B5EF4-FFF2-40B4-BE49-F238E27FC236}">
                <a16:creationId xmlns:a16="http://schemas.microsoft.com/office/drawing/2014/main" id="{3A8801B3-18C3-45C6-822F-396861B26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582" y="105649"/>
            <a:ext cx="1284395" cy="1291217"/>
          </a:xfrm>
          <a:prstGeom prst="ellipse">
            <a:avLst/>
          </a:prstGeom>
          <a:solidFill>
            <a:srgbClr val="FE7117"/>
          </a:solidFill>
          <a:ln>
            <a:noFill/>
          </a:ln>
          <a:effectLst>
            <a:outerShdw blurRad="63500" dist="50800" dir="5400000" sx="105000" sy="105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</a:endParaRPr>
          </a:p>
        </p:txBody>
      </p:sp>
      <p:grpSp>
        <p:nvGrpSpPr>
          <p:cNvPr id="6" name="Group 43">
            <a:extLst>
              <a:ext uri="{FF2B5EF4-FFF2-40B4-BE49-F238E27FC236}">
                <a16:creationId xmlns:a16="http://schemas.microsoft.com/office/drawing/2014/main" id="{0221493F-5D68-4204-BD2C-42C9C3F92BCE}"/>
              </a:ext>
            </a:extLst>
          </p:cNvPr>
          <p:cNvGrpSpPr/>
          <p:nvPr/>
        </p:nvGrpSpPr>
        <p:grpSpPr>
          <a:xfrm>
            <a:off x="10442687" y="496451"/>
            <a:ext cx="500184" cy="530368"/>
            <a:chOff x="6477000" y="3665538"/>
            <a:chExt cx="736601" cy="781051"/>
          </a:xfrm>
          <a:solidFill>
            <a:srgbClr val="E7E6E6"/>
          </a:solidFill>
        </p:grpSpPr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212F5B6E-00C9-42EA-A382-3DEBFA0B6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3821113"/>
              <a:ext cx="412750" cy="493713"/>
            </a:xfrm>
            <a:custGeom>
              <a:avLst/>
              <a:gdLst>
                <a:gd name="T0" fmla="*/ 68 w 135"/>
                <a:gd name="T1" fmla="*/ 0 h 161"/>
                <a:gd name="T2" fmla="*/ 0 w 135"/>
                <a:gd name="T3" fmla="*/ 67 h 161"/>
                <a:gd name="T4" fmla="*/ 14 w 135"/>
                <a:gd name="T5" fmla="*/ 109 h 161"/>
                <a:gd name="T6" fmla="*/ 20 w 135"/>
                <a:gd name="T7" fmla="*/ 116 h 161"/>
                <a:gd name="T8" fmla="*/ 33 w 135"/>
                <a:gd name="T9" fmla="*/ 136 h 161"/>
                <a:gd name="T10" fmla="*/ 33 w 135"/>
                <a:gd name="T11" fmla="*/ 142 h 161"/>
                <a:gd name="T12" fmla="*/ 33 w 135"/>
                <a:gd name="T13" fmla="*/ 143 h 161"/>
                <a:gd name="T14" fmla="*/ 37 w 135"/>
                <a:gd name="T15" fmla="*/ 157 h 161"/>
                <a:gd name="T16" fmla="*/ 49 w 135"/>
                <a:gd name="T17" fmla="*/ 161 h 161"/>
                <a:gd name="T18" fmla="*/ 86 w 135"/>
                <a:gd name="T19" fmla="*/ 161 h 161"/>
                <a:gd name="T20" fmla="*/ 98 w 135"/>
                <a:gd name="T21" fmla="*/ 157 h 161"/>
                <a:gd name="T22" fmla="*/ 102 w 135"/>
                <a:gd name="T23" fmla="*/ 145 h 161"/>
                <a:gd name="T24" fmla="*/ 102 w 135"/>
                <a:gd name="T25" fmla="*/ 143 h 161"/>
                <a:gd name="T26" fmla="*/ 102 w 135"/>
                <a:gd name="T27" fmla="*/ 136 h 161"/>
                <a:gd name="T28" fmla="*/ 116 w 135"/>
                <a:gd name="T29" fmla="*/ 116 h 161"/>
                <a:gd name="T30" fmla="*/ 121 w 135"/>
                <a:gd name="T31" fmla="*/ 109 h 161"/>
                <a:gd name="T32" fmla="*/ 135 w 135"/>
                <a:gd name="T33" fmla="*/ 67 h 161"/>
                <a:gd name="T34" fmla="*/ 68 w 135"/>
                <a:gd name="T35" fmla="*/ 0 h 161"/>
                <a:gd name="T36" fmla="*/ 110 w 135"/>
                <a:gd name="T37" fmla="*/ 101 h 161"/>
                <a:gd name="T38" fmla="*/ 105 w 135"/>
                <a:gd name="T39" fmla="*/ 107 h 161"/>
                <a:gd name="T40" fmla="*/ 89 w 135"/>
                <a:gd name="T41" fmla="*/ 133 h 161"/>
                <a:gd name="T42" fmla="*/ 88 w 135"/>
                <a:gd name="T43" fmla="*/ 143 h 161"/>
                <a:gd name="T44" fmla="*/ 88 w 135"/>
                <a:gd name="T45" fmla="*/ 145 h 161"/>
                <a:gd name="T46" fmla="*/ 88 w 135"/>
                <a:gd name="T47" fmla="*/ 147 h 161"/>
                <a:gd name="T48" fmla="*/ 86 w 135"/>
                <a:gd name="T49" fmla="*/ 147 h 161"/>
                <a:gd name="T50" fmla="*/ 49 w 135"/>
                <a:gd name="T51" fmla="*/ 147 h 161"/>
                <a:gd name="T52" fmla="*/ 47 w 135"/>
                <a:gd name="T53" fmla="*/ 147 h 161"/>
                <a:gd name="T54" fmla="*/ 47 w 135"/>
                <a:gd name="T55" fmla="*/ 143 h 161"/>
                <a:gd name="T56" fmla="*/ 47 w 135"/>
                <a:gd name="T57" fmla="*/ 143 h 161"/>
                <a:gd name="T58" fmla="*/ 46 w 135"/>
                <a:gd name="T59" fmla="*/ 132 h 161"/>
                <a:gd name="T60" fmla="*/ 30 w 135"/>
                <a:gd name="T61" fmla="*/ 107 h 161"/>
                <a:gd name="T62" fmla="*/ 25 w 135"/>
                <a:gd name="T63" fmla="*/ 101 h 161"/>
                <a:gd name="T64" fmla="*/ 14 w 135"/>
                <a:gd name="T65" fmla="*/ 67 h 161"/>
                <a:gd name="T66" fmla="*/ 68 w 135"/>
                <a:gd name="T67" fmla="*/ 13 h 161"/>
                <a:gd name="T68" fmla="*/ 122 w 135"/>
                <a:gd name="T69" fmla="*/ 67 h 161"/>
                <a:gd name="T70" fmla="*/ 110 w 135"/>
                <a:gd name="T71" fmla="*/ 10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161">
                  <a:moveTo>
                    <a:pt x="68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3"/>
                    <a:pt x="5" y="97"/>
                    <a:pt x="14" y="109"/>
                  </a:cubicBezTo>
                  <a:cubicBezTo>
                    <a:pt x="16" y="112"/>
                    <a:pt x="18" y="114"/>
                    <a:pt x="20" y="116"/>
                  </a:cubicBezTo>
                  <a:cubicBezTo>
                    <a:pt x="26" y="123"/>
                    <a:pt x="31" y="129"/>
                    <a:pt x="33" y="136"/>
                  </a:cubicBezTo>
                  <a:cubicBezTo>
                    <a:pt x="33" y="136"/>
                    <a:pt x="33" y="137"/>
                    <a:pt x="33" y="142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7"/>
                    <a:pt x="33" y="153"/>
                    <a:pt x="37" y="157"/>
                  </a:cubicBezTo>
                  <a:cubicBezTo>
                    <a:pt x="40" y="160"/>
                    <a:pt x="44" y="161"/>
                    <a:pt x="49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92" y="161"/>
                    <a:pt x="96" y="160"/>
                    <a:pt x="98" y="157"/>
                  </a:cubicBezTo>
                  <a:cubicBezTo>
                    <a:pt x="102" y="153"/>
                    <a:pt x="102" y="148"/>
                    <a:pt x="102" y="145"/>
                  </a:cubicBezTo>
                  <a:cubicBezTo>
                    <a:pt x="102" y="144"/>
                    <a:pt x="102" y="143"/>
                    <a:pt x="102" y="143"/>
                  </a:cubicBezTo>
                  <a:cubicBezTo>
                    <a:pt x="102" y="138"/>
                    <a:pt x="102" y="136"/>
                    <a:pt x="102" y="136"/>
                  </a:cubicBezTo>
                  <a:cubicBezTo>
                    <a:pt x="104" y="129"/>
                    <a:pt x="110" y="122"/>
                    <a:pt x="116" y="116"/>
                  </a:cubicBezTo>
                  <a:cubicBezTo>
                    <a:pt x="118" y="113"/>
                    <a:pt x="119" y="111"/>
                    <a:pt x="121" y="109"/>
                  </a:cubicBezTo>
                  <a:cubicBezTo>
                    <a:pt x="130" y="97"/>
                    <a:pt x="135" y="83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  <a:moveTo>
                    <a:pt x="110" y="101"/>
                  </a:moveTo>
                  <a:cubicBezTo>
                    <a:pt x="109" y="103"/>
                    <a:pt x="107" y="105"/>
                    <a:pt x="105" y="107"/>
                  </a:cubicBezTo>
                  <a:cubicBezTo>
                    <a:pt x="99" y="114"/>
                    <a:pt x="92" y="123"/>
                    <a:pt x="89" y="133"/>
                  </a:cubicBezTo>
                  <a:cubicBezTo>
                    <a:pt x="88" y="134"/>
                    <a:pt x="88" y="137"/>
                    <a:pt x="88" y="143"/>
                  </a:cubicBezTo>
                  <a:cubicBezTo>
                    <a:pt x="88" y="144"/>
                    <a:pt x="88" y="145"/>
                    <a:pt x="88" y="145"/>
                  </a:cubicBezTo>
                  <a:cubicBezTo>
                    <a:pt x="88" y="146"/>
                    <a:pt x="88" y="147"/>
                    <a:pt x="88" y="147"/>
                  </a:cubicBezTo>
                  <a:cubicBezTo>
                    <a:pt x="88" y="147"/>
                    <a:pt x="87" y="147"/>
                    <a:pt x="86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7"/>
                    <a:pt x="47" y="147"/>
                    <a:pt x="47" y="147"/>
                  </a:cubicBezTo>
                  <a:cubicBezTo>
                    <a:pt x="47" y="146"/>
                    <a:pt x="47" y="144"/>
                    <a:pt x="47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36"/>
                    <a:pt x="47" y="134"/>
                    <a:pt x="46" y="132"/>
                  </a:cubicBezTo>
                  <a:cubicBezTo>
                    <a:pt x="43" y="122"/>
                    <a:pt x="36" y="114"/>
                    <a:pt x="30" y="107"/>
                  </a:cubicBezTo>
                  <a:cubicBezTo>
                    <a:pt x="29" y="105"/>
                    <a:pt x="27" y="103"/>
                    <a:pt x="25" y="101"/>
                  </a:cubicBezTo>
                  <a:cubicBezTo>
                    <a:pt x="18" y="91"/>
                    <a:pt x="14" y="80"/>
                    <a:pt x="14" y="67"/>
                  </a:cubicBezTo>
                  <a:cubicBezTo>
                    <a:pt x="14" y="38"/>
                    <a:pt x="38" y="13"/>
                    <a:pt x="68" y="13"/>
                  </a:cubicBezTo>
                  <a:cubicBezTo>
                    <a:pt x="98" y="13"/>
                    <a:pt x="122" y="38"/>
                    <a:pt x="122" y="67"/>
                  </a:cubicBezTo>
                  <a:cubicBezTo>
                    <a:pt x="122" y="80"/>
                    <a:pt x="118" y="91"/>
                    <a:pt x="110" y="10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C845EEF1-A1C8-4C28-947C-A04F7FFAF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4338" y="4333876"/>
              <a:ext cx="182563" cy="112713"/>
            </a:xfrm>
            <a:custGeom>
              <a:avLst/>
              <a:gdLst>
                <a:gd name="T0" fmla="*/ 47 w 60"/>
                <a:gd name="T1" fmla="*/ 0 h 37"/>
                <a:gd name="T2" fmla="*/ 13 w 60"/>
                <a:gd name="T3" fmla="*/ 0 h 37"/>
                <a:gd name="T4" fmla="*/ 0 w 60"/>
                <a:gd name="T5" fmla="*/ 13 h 37"/>
                <a:gd name="T6" fmla="*/ 0 w 60"/>
                <a:gd name="T7" fmla="*/ 24 h 37"/>
                <a:gd name="T8" fmla="*/ 13 w 60"/>
                <a:gd name="T9" fmla="*/ 37 h 37"/>
                <a:gd name="T10" fmla="*/ 47 w 60"/>
                <a:gd name="T11" fmla="*/ 37 h 37"/>
                <a:gd name="T12" fmla="*/ 60 w 60"/>
                <a:gd name="T13" fmla="*/ 24 h 37"/>
                <a:gd name="T14" fmla="*/ 60 w 60"/>
                <a:gd name="T15" fmla="*/ 13 h 37"/>
                <a:gd name="T16" fmla="*/ 47 w 60"/>
                <a:gd name="T17" fmla="*/ 0 h 37"/>
                <a:gd name="T18" fmla="*/ 46 w 60"/>
                <a:gd name="T19" fmla="*/ 23 h 37"/>
                <a:gd name="T20" fmla="*/ 13 w 60"/>
                <a:gd name="T21" fmla="*/ 23 h 37"/>
                <a:gd name="T22" fmla="*/ 13 w 60"/>
                <a:gd name="T23" fmla="*/ 14 h 37"/>
                <a:gd name="T24" fmla="*/ 46 w 60"/>
                <a:gd name="T25" fmla="*/ 14 h 37"/>
                <a:gd name="T26" fmla="*/ 46 w 60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37">
                  <a:moveTo>
                    <a:pt x="4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6" y="37"/>
                    <a:pt x="13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4" y="37"/>
                    <a:pt x="60" y="31"/>
                    <a:pt x="60" y="2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6"/>
                    <a:pt x="54" y="0"/>
                    <a:pt x="47" y="0"/>
                  </a:cubicBezTo>
                  <a:moveTo>
                    <a:pt x="46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46" y="14"/>
                    <a:pt x="46" y="14"/>
                    <a:pt x="46" y="14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DB7C6D81-A234-4391-A95B-041B5255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3665538"/>
              <a:ext cx="39688" cy="128588"/>
            </a:xfrm>
            <a:custGeom>
              <a:avLst/>
              <a:gdLst>
                <a:gd name="T0" fmla="*/ 7 w 13"/>
                <a:gd name="T1" fmla="*/ 42 h 42"/>
                <a:gd name="T2" fmla="*/ 13 w 13"/>
                <a:gd name="T3" fmla="*/ 35 h 42"/>
                <a:gd name="T4" fmla="*/ 13 w 13"/>
                <a:gd name="T5" fmla="*/ 7 h 42"/>
                <a:gd name="T6" fmla="*/ 7 w 13"/>
                <a:gd name="T7" fmla="*/ 0 h 42"/>
                <a:gd name="T8" fmla="*/ 0 w 13"/>
                <a:gd name="T9" fmla="*/ 7 h 42"/>
                <a:gd name="T10" fmla="*/ 0 w 13"/>
                <a:gd name="T11" fmla="*/ 35 h 42"/>
                <a:gd name="T12" fmla="*/ 7 w 13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2">
                  <a:moveTo>
                    <a:pt x="7" y="42"/>
                  </a:moveTo>
                  <a:cubicBezTo>
                    <a:pt x="10" y="42"/>
                    <a:pt x="13" y="39"/>
                    <a:pt x="13" y="3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3" y="42"/>
                    <a:pt x="7" y="4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A9F1BE43-C795-4AB8-87C8-16D8E5C9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3754438"/>
              <a:ext cx="109538" cy="104775"/>
            </a:xfrm>
            <a:custGeom>
              <a:avLst/>
              <a:gdLst>
                <a:gd name="T0" fmla="*/ 33 w 36"/>
                <a:gd name="T1" fmla="*/ 3 h 34"/>
                <a:gd name="T2" fmla="*/ 24 w 36"/>
                <a:gd name="T3" fmla="*/ 2 h 34"/>
                <a:gd name="T4" fmla="*/ 3 w 36"/>
                <a:gd name="T5" fmla="*/ 22 h 34"/>
                <a:gd name="T6" fmla="*/ 3 w 36"/>
                <a:gd name="T7" fmla="*/ 32 h 34"/>
                <a:gd name="T8" fmla="*/ 8 w 36"/>
                <a:gd name="T9" fmla="*/ 34 h 34"/>
                <a:gd name="T10" fmla="*/ 13 w 36"/>
                <a:gd name="T11" fmla="*/ 32 h 34"/>
                <a:gd name="T12" fmla="*/ 33 w 36"/>
                <a:gd name="T13" fmla="*/ 12 h 34"/>
                <a:gd name="T14" fmla="*/ 33 w 36"/>
                <a:gd name="T1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3" y="3"/>
                  </a:moveTo>
                  <a:cubicBezTo>
                    <a:pt x="31" y="0"/>
                    <a:pt x="27" y="0"/>
                    <a:pt x="24" y="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5"/>
                    <a:pt x="0" y="29"/>
                    <a:pt x="3" y="32"/>
                  </a:cubicBezTo>
                  <a:cubicBezTo>
                    <a:pt x="4" y="33"/>
                    <a:pt x="6" y="34"/>
                    <a:pt x="8" y="34"/>
                  </a:cubicBezTo>
                  <a:cubicBezTo>
                    <a:pt x="10" y="34"/>
                    <a:pt x="11" y="33"/>
                    <a:pt x="13" y="3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6" y="10"/>
                    <a:pt x="36" y="5"/>
                    <a:pt x="33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61">
              <a:extLst>
                <a:ext uri="{FF2B5EF4-FFF2-40B4-BE49-F238E27FC236}">
                  <a16:creationId xmlns:a16="http://schemas.microsoft.com/office/drawing/2014/main" id="{068CD2AE-684A-42D5-95F7-287BAD03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971926"/>
              <a:ext cx="125413" cy="42863"/>
            </a:xfrm>
            <a:custGeom>
              <a:avLst/>
              <a:gdLst>
                <a:gd name="T0" fmla="*/ 34 w 41"/>
                <a:gd name="T1" fmla="*/ 0 h 14"/>
                <a:gd name="T2" fmla="*/ 34 w 41"/>
                <a:gd name="T3" fmla="*/ 0 h 14"/>
                <a:gd name="T4" fmla="*/ 7 w 41"/>
                <a:gd name="T5" fmla="*/ 0 h 14"/>
                <a:gd name="T6" fmla="*/ 0 w 41"/>
                <a:gd name="T7" fmla="*/ 7 h 14"/>
                <a:gd name="T8" fmla="*/ 7 w 41"/>
                <a:gd name="T9" fmla="*/ 14 h 14"/>
                <a:gd name="T10" fmla="*/ 7 w 41"/>
                <a:gd name="T11" fmla="*/ 14 h 14"/>
                <a:gd name="T12" fmla="*/ 34 w 41"/>
                <a:gd name="T13" fmla="*/ 14 h 14"/>
                <a:gd name="T14" fmla="*/ 41 w 41"/>
                <a:gd name="T15" fmla="*/ 7 h 14"/>
                <a:gd name="T16" fmla="*/ 34 w 4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4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F47C217D-8357-49D5-A228-8EDBD7FB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3748088"/>
              <a:ext cx="109538" cy="104775"/>
            </a:xfrm>
            <a:custGeom>
              <a:avLst/>
              <a:gdLst>
                <a:gd name="T0" fmla="*/ 33 w 36"/>
                <a:gd name="T1" fmla="*/ 32 h 34"/>
                <a:gd name="T2" fmla="*/ 33 w 36"/>
                <a:gd name="T3" fmla="*/ 22 h 34"/>
                <a:gd name="T4" fmla="*/ 12 w 36"/>
                <a:gd name="T5" fmla="*/ 3 h 34"/>
                <a:gd name="T6" fmla="*/ 2 w 36"/>
                <a:gd name="T7" fmla="*/ 3 h 34"/>
                <a:gd name="T8" fmla="*/ 3 w 36"/>
                <a:gd name="T9" fmla="*/ 13 h 34"/>
                <a:gd name="T10" fmla="*/ 23 w 36"/>
                <a:gd name="T11" fmla="*/ 32 h 34"/>
                <a:gd name="T12" fmla="*/ 28 w 36"/>
                <a:gd name="T13" fmla="*/ 34 h 34"/>
                <a:gd name="T14" fmla="*/ 33 w 36"/>
                <a:gd name="T1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3" y="32"/>
                  </a:moveTo>
                  <a:cubicBezTo>
                    <a:pt x="36" y="29"/>
                    <a:pt x="35" y="25"/>
                    <a:pt x="33" y="2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5" y="0"/>
                    <a:pt x="2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4"/>
                    <a:pt x="26" y="34"/>
                    <a:pt x="28" y="34"/>
                  </a:cubicBezTo>
                  <a:cubicBezTo>
                    <a:pt x="30" y="34"/>
                    <a:pt x="32" y="33"/>
                    <a:pt x="33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58ACCB45-819B-49F0-B9A6-D245F87C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971926"/>
              <a:ext cx="125413" cy="42863"/>
            </a:xfrm>
            <a:custGeom>
              <a:avLst/>
              <a:gdLst>
                <a:gd name="T0" fmla="*/ 34 w 41"/>
                <a:gd name="T1" fmla="*/ 0 h 14"/>
                <a:gd name="T2" fmla="*/ 7 w 41"/>
                <a:gd name="T3" fmla="*/ 0 h 14"/>
                <a:gd name="T4" fmla="*/ 7 w 41"/>
                <a:gd name="T5" fmla="*/ 0 h 14"/>
                <a:gd name="T6" fmla="*/ 0 w 41"/>
                <a:gd name="T7" fmla="*/ 7 h 14"/>
                <a:gd name="T8" fmla="*/ 7 w 41"/>
                <a:gd name="T9" fmla="*/ 14 h 14"/>
                <a:gd name="T10" fmla="*/ 34 w 41"/>
                <a:gd name="T11" fmla="*/ 14 h 14"/>
                <a:gd name="T12" fmla="*/ 34 w 41"/>
                <a:gd name="T13" fmla="*/ 14 h 14"/>
                <a:gd name="T14" fmla="*/ 41 w 41"/>
                <a:gd name="T15" fmla="*/ 7 h 14"/>
                <a:gd name="T16" fmla="*/ 34 w 4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4">
                  <a:moveTo>
                    <a:pt x="3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Rettangolo 25">
            <a:extLst>
              <a:ext uri="{FF2B5EF4-FFF2-40B4-BE49-F238E27FC236}">
                <a16:creationId xmlns:a16="http://schemas.microsoft.com/office/drawing/2014/main" id="{326C912B-DD17-4812-8B36-B50268A6DEAF}"/>
              </a:ext>
            </a:extLst>
          </p:cNvPr>
          <p:cNvSpPr/>
          <p:nvPr/>
        </p:nvSpPr>
        <p:spPr>
          <a:xfrm>
            <a:off x="284178" y="1498209"/>
            <a:ext cx="6409516" cy="4315361"/>
          </a:xfrm>
          <a:prstGeom prst="rect">
            <a:avLst/>
          </a:prstGeom>
          <a:solidFill>
            <a:srgbClr val="EAEA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C128BB0C-8F91-4A17-8912-00B525D2A4B9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146882" y="350653"/>
            <a:ext cx="4500597" cy="6593026"/>
          </a:xfrm>
          <a:custGeom>
            <a:avLst/>
            <a:gdLst>
              <a:gd name="T0" fmla="*/ 2836 w 4019"/>
              <a:gd name="T1" fmla="*/ 4319 h 4803"/>
              <a:gd name="T2" fmla="*/ 2914 w 4019"/>
              <a:gd name="T3" fmla="*/ 4250 h 4803"/>
              <a:gd name="T4" fmla="*/ 2989 w 4019"/>
              <a:gd name="T5" fmla="*/ 4501 h 4803"/>
              <a:gd name="T6" fmla="*/ 3117 w 4019"/>
              <a:gd name="T7" fmla="*/ 4494 h 4803"/>
              <a:gd name="T8" fmla="*/ 3171 w 4019"/>
              <a:gd name="T9" fmla="*/ 4389 h 4803"/>
              <a:gd name="T10" fmla="*/ 3272 w 4019"/>
              <a:gd name="T11" fmla="*/ 4510 h 4803"/>
              <a:gd name="T12" fmla="*/ 3414 w 4019"/>
              <a:gd name="T13" fmla="*/ 4476 h 4803"/>
              <a:gd name="T14" fmla="*/ 3532 w 4019"/>
              <a:gd name="T15" fmla="*/ 4441 h 4803"/>
              <a:gd name="T16" fmla="*/ 3672 w 4019"/>
              <a:gd name="T17" fmla="*/ 4491 h 4803"/>
              <a:gd name="T18" fmla="*/ 3828 w 4019"/>
              <a:gd name="T19" fmla="*/ 4282 h 4803"/>
              <a:gd name="T20" fmla="*/ 3769 w 4019"/>
              <a:gd name="T21" fmla="*/ 2766 h 4803"/>
              <a:gd name="T22" fmla="*/ 3845 w 4019"/>
              <a:gd name="T23" fmla="*/ 2703 h 4803"/>
              <a:gd name="T24" fmla="*/ 3868 w 4019"/>
              <a:gd name="T25" fmla="*/ 2628 h 4803"/>
              <a:gd name="T26" fmla="*/ 3927 w 4019"/>
              <a:gd name="T27" fmla="*/ 2575 h 4803"/>
              <a:gd name="T28" fmla="*/ 3586 w 4019"/>
              <a:gd name="T29" fmla="*/ 602 h 4803"/>
              <a:gd name="T30" fmla="*/ 3429 w 4019"/>
              <a:gd name="T31" fmla="*/ 239 h 4803"/>
              <a:gd name="T32" fmla="*/ 3261 w 4019"/>
              <a:gd name="T33" fmla="*/ 398 h 4803"/>
              <a:gd name="T34" fmla="*/ 3096 w 4019"/>
              <a:gd name="T35" fmla="*/ 341 h 4803"/>
              <a:gd name="T36" fmla="*/ 3030 w 4019"/>
              <a:gd name="T37" fmla="*/ 403 h 4803"/>
              <a:gd name="T38" fmla="*/ 2955 w 4019"/>
              <a:gd name="T39" fmla="*/ 585 h 4803"/>
              <a:gd name="T40" fmla="*/ 2891 w 4019"/>
              <a:gd name="T41" fmla="*/ 408 h 4803"/>
              <a:gd name="T42" fmla="*/ 2810 w 4019"/>
              <a:gd name="T43" fmla="*/ 426 h 4803"/>
              <a:gd name="T44" fmla="*/ 2703 w 4019"/>
              <a:gd name="T45" fmla="*/ 469 h 4803"/>
              <a:gd name="T46" fmla="*/ 1885 w 4019"/>
              <a:gd name="T47" fmla="*/ 403 h 4803"/>
              <a:gd name="T48" fmla="*/ 1569 w 4019"/>
              <a:gd name="T49" fmla="*/ 521 h 4803"/>
              <a:gd name="T50" fmla="*/ 1139 w 4019"/>
              <a:gd name="T51" fmla="*/ 647 h 4803"/>
              <a:gd name="T52" fmla="*/ 1002 w 4019"/>
              <a:gd name="T53" fmla="*/ 254 h 4803"/>
              <a:gd name="T54" fmla="*/ 782 w 4019"/>
              <a:gd name="T55" fmla="*/ 303 h 4803"/>
              <a:gd name="T56" fmla="*/ 675 w 4019"/>
              <a:gd name="T57" fmla="*/ 310 h 4803"/>
              <a:gd name="T58" fmla="*/ 575 w 4019"/>
              <a:gd name="T59" fmla="*/ 368 h 4803"/>
              <a:gd name="T60" fmla="*/ 502 w 4019"/>
              <a:gd name="T61" fmla="*/ 352 h 4803"/>
              <a:gd name="T62" fmla="*/ 461 w 4019"/>
              <a:gd name="T63" fmla="*/ 411 h 4803"/>
              <a:gd name="T64" fmla="*/ 307 w 4019"/>
              <a:gd name="T65" fmla="*/ 412 h 4803"/>
              <a:gd name="T66" fmla="*/ 289 w 4019"/>
              <a:gd name="T67" fmla="*/ 2064 h 4803"/>
              <a:gd name="T68" fmla="*/ 448 w 4019"/>
              <a:gd name="T69" fmla="*/ 4300 h 4803"/>
              <a:gd name="T70" fmla="*/ 516 w 4019"/>
              <a:gd name="T71" fmla="*/ 4494 h 4803"/>
              <a:gd name="T72" fmla="*/ 642 w 4019"/>
              <a:gd name="T73" fmla="*/ 4482 h 4803"/>
              <a:gd name="T74" fmla="*/ 698 w 4019"/>
              <a:gd name="T75" fmla="*/ 4353 h 4803"/>
              <a:gd name="T76" fmla="*/ 789 w 4019"/>
              <a:gd name="T77" fmla="*/ 4485 h 4803"/>
              <a:gd name="T78" fmla="*/ 881 w 4019"/>
              <a:gd name="T79" fmla="*/ 4565 h 4803"/>
              <a:gd name="T80" fmla="*/ 1011 w 4019"/>
              <a:gd name="T81" fmla="*/ 4398 h 4803"/>
              <a:gd name="T82" fmla="*/ 1137 w 4019"/>
              <a:gd name="T83" fmla="*/ 4455 h 4803"/>
              <a:gd name="T84" fmla="*/ 1292 w 4019"/>
              <a:gd name="T85" fmla="*/ 4300 h 4803"/>
              <a:gd name="T86" fmla="*/ 1428 w 4019"/>
              <a:gd name="T87" fmla="*/ 4308 h 4803"/>
              <a:gd name="T88" fmla="*/ 1547 w 4019"/>
              <a:gd name="T89" fmla="*/ 4591 h 4803"/>
              <a:gd name="T90" fmla="*/ 1831 w 4019"/>
              <a:gd name="T91" fmla="*/ 4604 h 4803"/>
              <a:gd name="T92" fmla="*/ 1986 w 4019"/>
              <a:gd name="T93" fmla="*/ 4572 h 4803"/>
              <a:gd name="T94" fmla="*/ 2247 w 4019"/>
              <a:gd name="T95" fmla="*/ 4674 h 4803"/>
              <a:gd name="T96" fmla="*/ 2385 w 4019"/>
              <a:gd name="T97" fmla="*/ 4510 h 4803"/>
              <a:gd name="T98" fmla="*/ 2452 w 4019"/>
              <a:gd name="T99" fmla="*/ 4670 h 4803"/>
              <a:gd name="T100" fmla="*/ 2632 w 4019"/>
              <a:gd name="T101" fmla="*/ 4368 h 4803"/>
              <a:gd name="T102" fmla="*/ 2711 w 4019"/>
              <a:gd name="T103" fmla="*/ 4441 h 4803"/>
              <a:gd name="T104" fmla="*/ 318 w 4019"/>
              <a:gd name="T105" fmla="*/ 4250 h 4803"/>
              <a:gd name="T106" fmla="*/ 324 w 4019"/>
              <a:gd name="T107" fmla="*/ 4232 h 4803"/>
              <a:gd name="T108" fmla="*/ 248 w 4019"/>
              <a:gd name="T109" fmla="*/ 503 h 4803"/>
              <a:gd name="T110" fmla="*/ 1243 w 4019"/>
              <a:gd name="T111" fmla="*/ 536 h 4803"/>
              <a:gd name="T112" fmla="*/ 306 w 4019"/>
              <a:gd name="T113" fmla="*/ 445 h 4803"/>
              <a:gd name="T114" fmla="*/ 3231 w 4019"/>
              <a:gd name="T115" fmla="*/ 181 h 4803"/>
              <a:gd name="T116" fmla="*/ 2855 w 4019"/>
              <a:gd name="T117" fmla="*/ 4269 h 4803"/>
              <a:gd name="T118" fmla="*/ 2357 w 4019"/>
              <a:gd name="T119" fmla="*/ 4721 h 4803"/>
              <a:gd name="T120" fmla="*/ 2772 w 4019"/>
              <a:gd name="T121" fmla="*/ 4490 h 4803"/>
              <a:gd name="T122" fmla="*/ 3340 w 4019"/>
              <a:gd name="T123" fmla="*/ 257 h 4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19" h="4803">
                <a:moveTo>
                  <a:pt x="4019" y="4803"/>
                </a:moveTo>
                <a:cubicBezTo>
                  <a:pt x="2679" y="4803"/>
                  <a:pt x="1340" y="4803"/>
                  <a:pt x="0" y="4803"/>
                </a:cubicBezTo>
                <a:cubicBezTo>
                  <a:pt x="0" y="3202"/>
                  <a:pt x="0" y="1601"/>
                  <a:pt x="0" y="0"/>
                </a:cubicBezTo>
                <a:cubicBezTo>
                  <a:pt x="1340" y="0"/>
                  <a:pt x="2680" y="0"/>
                  <a:pt x="4019" y="0"/>
                </a:cubicBezTo>
                <a:cubicBezTo>
                  <a:pt x="4019" y="1601"/>
                  <a:pt x="4019" y="3202"/>
                  <a:pt x="4019" y="4803"/>
                </a:cubicBezTo>
                <a:close/>
                <a:moveTo>
                  <a:pt x="2969" y="4558"/>
                </a:moveTo>
                <a:cubicBezTo>
                  <a:pt x="2979" y="4537"/>
                  <a:pt x="2971" y="4524"/>
                  <a:pt x="2963" y="4510"/>
                </a:cubicBezTo>
                <a:cubicBezTo>
                  <a:pt x="2947" y="4480"/>
                  <a:pt x="2934" y="4448"/>
                  <a:pt x="2919" y="4417"/>
                </a:cubicBezTo>
                <a:cubicBezTo>
                  <a:pt x="2905" y="4385"/>
                  <a:pt x="2892" y="4353"/>
                  <a:pt x="2857" y="4337"/>
                </a:cubicBezTo>
                <a:cubicBezTo>
                  <a:pt x="2849" y="4334"/>
                  <a:pt x="2839" y="4327"/>
                  <a:pt x="2836" y="4319"/>
                </a:cubicBezTo>
                <a:cubicBezTo>
                  <a:pt x="2826" y="4283"/>
                  <a:pt x="2817" y="4247"/>
                  <a:pt x="2809" y="4211"/>
                </a:cubicBezTo>
                <a:cubicBezTo>
                  <a:pt x="2806" y="4199"/>
                  <a:pt x="2805" y="4185"/>
                  <a:pt x="2803" y="4167"/>
                </a:cubicBezTo>
                <a:cubicBezTo>
                  <a:pt x="2815" y="4175"/>
                  <a:pt x="2821" y="4179"/>
                  <a:pt x="2828" y="4183"/>
                </a:cubicBezTo>
                <a:cubicBezTo>
                  <a:pt x="2828" y="4177"/>
                  <a:pt x="2828" y="4174"/>
                  <a:pt x="2828" y="4169"/>
                </a:cubicBezTo>
                <a:cubicBezTo>
                  <a:pt x="2835" y="4175"/>
                  <a:pt x="2840" y="4180"/>
                  <a:pt x="2848" y="4188"/>
                </a:cubicBezTo>
                <a:cubicBezTo>
                  <a:pt x="2847" y="4164"/>
                  <a:pt x="2820" y="4151"/>
                  <a:pt x="2834" y="4125"/>
                </a:cubicBezTo>
                <a:cubicBezTo>
                  <a:pt x="2841" y="4134"/>
                  <a:pt x="2847" y="4141"/>
                  <a:pt x="2853" y="4149"/>
                </a:cubicBezTo>
                <a:cubicBezTo>
                  <a:pt x="2861" y="4158"/>
                  <a:pt x="2868" y="4172"/>
                  <a:pt x="2878" y="4176"/>
                </a:cubicBezTo>
                <a:cubicBezTo>
                  <a:pt x="2899" y="4185"/>
                  <a:pt x="2909" y="4198"/>
                  <a:pt x="2909" y="4221"/>
                </a:cubicBezTo>
                <a:cubicBezTo>
                  <a:pt x="2909" y="4230"/>
                  <a:pt x="2913" y="4240"/>
                  <a:pt x="2914" y="4250"/>
                </a:cubicBezTo>
                <a:cubicBezTo>
                  <a:pt x="2918" y="4271"/>
                  <a:pt x="2921" y="4293"/>
                  <a:pt x="2924" y="4314"/>
                </a:cubicBezTo>
                <a:cubicBezTo>
                  <a:pt x="2922" y="4314"/>
                  <a:pt x="2921" y="4315"/>
                  <a:pt x="2920" y="4315"/>
                </a:cubicBezTo>
                <a:cubicBezTo>
                  <a:pt x="2913" y="4292"/>
                  <a:pt x="2906" y="4270"/>
                  <a:pt x="2900" y="4247"/>
                </a:cubicBezTo>
                <a:cubicBezTo>
                  <a:pt x="2898" y="4247"/>
                  <a:pt x="2896" y="4248"/>
                  <a:pt x="2895" y="4248"/>
                </a:cubicBezTo>
                <a:cubicBezTo>
                  <a:pt x="2899" y="4277"/>
                  <a:pt x="2903" y="4306"/>
                  <a:pt x="2906" y="4335"/>
                </a:cubicBezTo>
                <a:cubicBezTo>
                  <a:pt x="2906" y="4335"/>
                  <a:pt x="2905" y="4335"/>
                  <a:pt x="2904" y="4336"/>
                </a:cubicBezTo>
                <a:cubicBezTo>
                  <a:pt x="2896" y="4323"/>
                  <a:pt x="2889" y="4311"/>
                  <a:pt x="2879" y="4295"/>
                </a:cubicBezTo>
                <a:cubicBezTo>
                  <a:pt x="2876" y="4302"/>
                  <a:pt x="2873" y="4306"/>
                  <a:pt x="2874" y="4308"/>
                </a:cubicBezTo>
                <a:cubicBezTo>
                  <a:pt x="2884" y="4326"/>
                  <a:pt x="2891" y="4346"/>
                  <a:pt x="2904" y="4362"/>
                </a:cubicBezTo>
                <a:cubicBezTo>
                  <a:pt x="2939" y="4405"/>
                  <a:pt x="2973" y="4447"/>
                  <a:pt x="2989" y="4501"/>
                </a:cubicBezTo>
                <a:cubicBezTo>
                  <a:pt x="2990" y="4507"/>
                  <a:pt x="2994" y="4511"/>
                  <a:pt x="2998" y="4519"/>
                </a:cubicBezTo>
                <a:cubicBezTo>
                  <a:pt x="3003" y="4511"/>
                  <a:pt x="3005" y="4507"/>
                  <a:pt x="3009" y="4501"/>
                </a:cubicBezTo>
                <a:cubicBezTo>
                  <a:pt x="3014" y="4509"/>
                  <a:pt x="3017" y="4515"/>
                  <a:pt x="3018" y="4517"/>
                </a:cubicBezTo>
                <a:cubicBezTo>
                  <a:pt x="3027" y="4516"/>
                  <a:pt x="3031" y="4516"/>
                  <a:pt x="3037" y="4516"/>
                </a:cubicBezTo>
                <a:cubicBezTo>
                  <a:pt x="3031" y="4497"/>
                  <a:pt x="3025" y="4480"/>
                  <a:pt x="3019" y="4463"/>
                </a:cubicBezTo>
                <a:cubicBezTo>
                  <a:pt x="3025" y="4465"/>
                  <a:pt x="3030" y="4466"/>
                  <a:pt x="3037" y="4469"/>
                </a:cubicBezTo>
                <a:cubicBezTo>
                  <a:pt x="3037" y="4459"/>
                  <a:pt x="3037" y="4453"/>
                  <a:pt x="3037" y="4441"/>
                </a:cubicBezTo>
                <a:cubicBezTo>
                  <a:pt x="3067" y="4478"/>
                  <a:pt x="3061" y="4528"/>
                  <a:pt x="3094" y="4557"/>
                </a:cubicBezTo>
                <a:cubicBezTo>
                  <a:pt x="3094" y="4548"/>
                  <a:pt x="3094" y="4539"/>
                  <a:pt x="3091" y="4530"/>
                </a:cubicBezTo>
                <a:cubicBezTo>
                  <a:pt x="3085" y="4504"/>
                  <a:pt x="3092" y="4494"/>
                  <a:pt x="3117" y="4494"/>
                </a:cubicBezTo>
                <a:cubicBezTo>
                  <a:pt x="3116" y="4470"/>
                  <a:pt x="3115" y="4445"/>
                  <a:pt x="3114" y="4420"/>
                </a:cubicBezTo>
                <a:cubicBezTo>
                  <a:pt x="3116" y="4420"/>
                  <a:pt x="3119" y="4420"/>
                  <a:pt x="3122" y="4419"/>
                </a:cubicBezTo>
                <a:cubicBezTo>
                  <a:pt x="3124" y="4429"/>
                  <a:pt x="3128" y="4438"/>
                  <a:pt x="3129" y="4448"/>
                </a:cubicBezTo>
                <a:cubicBezTo>
                  <a:pt x="3133" y="4477"/>
                  <a:pt x="3136" y="4506"/>
                  <a:pt x="3140" y="4535"/>
                </a:cubicBezTo>
                <a:cubicBezTo>
                  <a:pt x="3140" y="4542"/>
                  <a:pt x="3143" y="4548"/>
                  <a:pt x="3145" y="4555"/>
                </a:cubicBezTo>
                <a:cubicBezTo>
                  <a:pt x="3147" y="4554"/>
                  <a:pt x="3149" y="4554"/>
                  <a:pt x="3151" y="4553"/>
                </a:cubicBezTo>
                <a:cubicBezTo>
                  <a:pt x="3151" y="4516"/>
                  <a:pt x="3151" y="4479"/>
                  <a:pt x="3151" y="4442"/>
                </a:cubicBezTo>
                <a:cubicBezTo>
                  <a:pt x="3163" y="4477"/>
                  <a:pt x="3155" y="4515"/>
                  <a:pt x="3172" y="4550"/>
                </a:cubicBezTo>
                <a:cubicBezTo>
                  <a:pt x="3178" y="4521"/>
                  <a:pt x="3183" y="4491"/>
                  <a:pt x="3182" y="4461"/>
                </a:cubicBezTo>
                <a:cubicBezTo>
                  <a:pt x="3182" y="4437"/>
                  <a:pt x="3178" y="4412"/>
                  <a:pt x="3171" y="4389"/>
                </a:cubicBezTo>
                <a:cubicBezTo>
                  <a:pt x="3164" y="4368"/>
                  <a:pt x="3183" y="4357"/>
                  <a:pt x="3179" y="4338"/>
                </a:cubicBezTo>
                <a:cubicBezTo>
                  <a:pt x="3181" y="4338"/>
                  <a:pt x="3184" y="4339"/>
                  <a:pt x="3186" y="4339"/>
                </a:cubicBezTo>
                <a:cubicBezTo>
                  <a:pt x="3190" y="4363"/>
                  <a:pt x="3194" y="4388"/>
                  <a:pt x="3198" y="4416"/>
                </a:cubicBezTo>
                <a:cubicBezTo>
                  <a:pt x="3205" y="4410"/>
                  <a:pt x="3208" y="4407"/>
                  <a:pt x="3214" y="4402"/>
                </a:cubicBezTo>
                <a:cubicBezTo>
                  <a:pt x="3216" y="4419"/>
                  <a:pt x="3218" y="4433"/>
                  <a:pt x="3221" y="4448"/>
                </a:cubicBezTo>
                <a:cubicBezTo>
                  <a:pt x="3222" y="4456"/>
                  <a:pt x="3223" y="4468"/>
                  <a:pt x="3228" y="4472"/>
                </a:cubicBezTo>
                <a:cubicBezTo>
                  <a:pt x="3242" y="4480"/>
                  <a:pt x="3240" y="4492"/>
                  <a:pt x="3241" y="4504"/>
                </a:cubicBezTo>
                <a:cubicBezTo>
                  <a:pt x="3242" y="4515"/>
                  <a:pt x="3243" y="4526"/>
                  <a:pt x="3244" y="4540"/>
                </a:cubicBezTo>
                <a:cubicBezTo>
                  <a:pt x="3279" y="4512"/>
                  <a:pt x="3256" y="4477"/>
                  <a:pt x="3269" y="4448"/>
                </a:cubicBezTo>
                <a:cubicBezTo>
                  <a:pt x="3272" y="4468"/>
                  <a:pt x="3271" y="4489"/>
                  <a:pt x="3272" y="4510"/>
                </a:cubicBezTo>
                <a:cubicBezTo>
                  <a:pt x="3272" y="4530"/>
                  <a:pt x="3273" y="4550"/>
                  <a:pt x="3274" y="4570"/>
                </a:cubicBezTo>
                <a:cubicBezTo>
                  <a:pt x="3277" y="4570"/>
                  <a:pt x="3279" y="4570"/>
                  <a:pt x="3282" y="4570"/>
                </a:cubicBezTo>
                <a:cubicBezTo>
                  <a:pt x="3283" y="4562"/>
                  <a:pt x="3284" y="4554"/>
                  <a:pt x="3285" y="4546"/>
                </a:cubicBezTo>
                <a:cubicBezTo>
                  <a:pt x="3304" y="4549"/>
                  <a:pt x="3332" y="4529"/>
                  <a:pt x="3336" y="4510"/>
                </a:cubicBezTo>
                <a:cubicBezTo>
                  <a:pt x="3340" y="4480"/>
                  <a:pt x="3346" y="4449"/>
                  <a:pt x="3351" y="4419"/>
                </a:cubicBezTo>
                <a:cubicBezTo>
                  <a:pt x="3358" y="4422"/>
                  <a:pt x="3363" y="4424"/>
                  <a:pt x="3369" y="4427"/>
                </a:cubicBezTo>
                <a:cubicBezTo>
                  <a:pt x="3365" y="4477"/>
                  <a:pt x="3361" y="4527"/>
                  <a:pt x="3356" y="4577"/>
                </a:cubicBezTo>
                <a:cubicBezTo>
                  <a:pt x="3385" y="4527"/>
                  <a:pt x="3378" y="4468"/>
                  <a:pt x="3401" y="4419"/>
                </a:cubicBezTo>
                <a:cubicBezTo>
                  <a:pt x="3403" y="4437"/>
                  <a:pt x="3405" y="4456"/>
                  <a:pt x="3408" y="4476"/>
                </a:cubicBezTo>
                <a:cubicBezTo>
                  <a:pt x="3410" y="4476"/>
                  <a:pt x="3412" y="4476"/>
                  <a:pt x="3414" y="4476"/>
                </a:cubicBezTo>
                <a:cubicBezTo>
                  <a:pt x="3419" y="4464"/>
                  <a:pt x="3425" y="4451"/>
                  <a:pt x="3430" y="4439"/>
                </a:cubicBezTo>
                <a:cubicBezTo>
                  <a:pt x="3431" y="4439"/>
                  <a:pt x="3432" y="4440"/>
                  <a:pt x="3433" y="4440"/>
                </a:cubicBezTo>
                <a:cubicBezTo>
                  <a:pt x="3430" y="4462"/>
                  <a:pt x="3427" y="4485"/>
                  <a:pt x="3424" y="4507"/>
                </a:cubicBezTo>
                <a:cubicBezTo>
                  <a:pt x="3426" y="4508"/>
                  <a:pt x="3429" y="4509"/>
                  <a:pt x="3432" y="4510"/>
                </a:cubicBezTo>
                <a:cubicBezTo>
                  <a:pt x="3437" y="4497"/>
                  <a:pt x="3441" y="4483"/>
                  <a:pt x="3447" y="4471"/>
                </a:cubicBezTo>
                <a:cubicBezTo>
                  <a:pt x="3456" y="4452"/>
                  <a:pt x="3464" y="4433"/>
                  <a:pt x="3475" y="4416"/>
                </a:cubicBezTo>
                <a:cubicBezTo>
                  <a:pt x="3479" y="4410"/>
                  <a:pt x="3489" y="4409"/>
                  <a:pt x="3500" y="4405"/>
                </a:cubicBezTo>
                <a:cubicBezTo>
                  <a:pt x="3503" y="4406"/>
                  <a:pt x="3509" y="4409"/>
                  <a:pt x="3515" y="4412"/>
                </a:cubicBezTo>
                <a:cubicBezTo>
                  <a:pt x="3514" y="4425"/>
                  <a:pt x="3513" y="4436"/>
                  <a:pt x="3511" y="4452"/>
                </a:cubicBezTo>
                <a:cubicBezTo>
                  <a:pt x="3520" y="4447"/>
                  <a:pt x="3524" y="4445"/>
                  <a:pt x="3532" y="4441"/>
                </a:cubicBezTo>
                <a:cubicBezTo>
                  <a:pt x="3530" y="4471"/>
                  <a:pt x="3529" y="4498"/>
                  <a:pt x="3528" y="4526"/>
                </a:cubicBezTo>
                <a:cubicBezTo>
                  <a:pt x="3532" y="4516"/>
                  <a:pt x="3537" y="4505"/>
                  <a:pt x="3542" y="4495"/>
                </a:cubicBezTo>
                <a:cubicBezTo>
                  <a:pt x="3544" y="4496"/>
                  <a:pt x="3546" y="4497"/>
                  <a:pt x="3548" y="4497"/>
                </a:cubicBezTo>
                <a:cubicBezTo>
                  <a:pt x="3546" y="4513"/>
                  <a:pt x="3545" y="4528"/>
                  <a:pt x="3544" y="4543"/>
                </a:cubicBezTo>
                <a:cubicBezTo>
                  <a:pt x="3551" y="4539"/>
                  <a:pt x="3554" y="4533"/>
                  <a:pt x="3559" y="4527"/>
                </a:cubicBezTo>
                <a:cubicBezTo>
                  <a:pt x="3578" y="4505"/>
                  <a:pt x="3595" y="4478"/>
                  <a:pt x="3619" y="4461"/>
                </a:cubicBezTo>
                <a:cubicBezTo>
                  <a:pt x="3641" y="4446"/>
                  <a:pt x="3646" y="4427"/>
                  <a:pt x="3651" y="4406"/>
                </a:cubicBezTo>
                <a:cubicBezTo>
                  <a:pt x="3658" y="4380"/>
                  <a:pt x="3663" y="4352"/>
                  <a:pt x="3696" y="4335"/>
                </a:cubicBezTo>
                <a:cubicBezTo>
                  <a:pt x="3696" y="4351"/>
                  <a:pt x="3698" y="4365"/>
                  <a:pt x="3695" y="4376"/>
                </a:cubicBezTo>
                <a:cubicBezTo>
                  <a:pt x="3686" y="4415"/>
                  <a:pt x="3695" y="4456"/>
                  <a:pt x="3672" y="4491"/>
                </a:cubicBezTo>
                <a:cubicBezTo>
                  <a:pt x="3666" y="4499"/>
                  <a:pt x="3663" y="4509"/>
                  <a:pt x="3657" y="4520"/>
                </a:cubicBezTo>
                <a:cubicBezTo>
                  <a:pt x="3685" y="4518"/>
                  <a:pt x="3692" y="4500"/>
                  <a:pt x="3699" y="4482"/>
                </a:cubicBezTo>
                <a:cubicBezTo>
                  <a:pt x="3705" y="4463"/>
                  <a:pt x="3709" y="4443"/>
                  <a:pt x="3715" y="4424"/>
                </a:cubicBezTo>
                <a:cubicBezTo>
                  <a:pt x="3721" y="4406"/>
                  <a:pt x="3725" y="4379"/>
                  <a:pt x="3738" y="4373"/>
                </a:cubicBezTo>
                <a:cubicBezTo>
                  <a:pt x="3767" y="4359"/>
                  <a:pt x="3763" y="4336"/>
                  <a:pt x="3767" y="4313"/>
                </a:cubicBezTo>
                <a:cubicBezTo>
                  <a:pt x="3768" y="4307"/>
                  <a:pt x="3772" y="4301"/>
                  <a:pt x="3774" y="4295"/>
                </a:cubicBezTo>
                <a:cubicBezTo>
                  <a:pt x="3777" y="4296"/>
                  <a:pt x="3779" y="4297"/>
                  <a:pt x="3781" y="4297"/>
                </a:cubicBezTo>
                <a:cubicBezTo>
                  <a:pt x="3778" y="4313"/>
                  <a:pt x="3774" y="4329"/>
                  <a:pt x="3770" y="4350"/>
                </a:cubicBezTo>
                <a:cubicBezTo>
                  <a:pt x="3785" y="4328"/>
                  <a:pt x="3796" y="4309"/>
                  <a:pt x="3808" y="4293"/>
                </a:cubicBezTo>
                <a:cubicBezTo>
                  <a:pt x="3813" y="4287"/>
                  <a:pt x="3821" y="4282"/>
                  <a:pt x="3828" y="4282"/>
                </a:cubicBezTo>
                <a:cubicBezTo>
                  <a:pt x="3853" y="4280"/>
                  <a:pt x="3858" y="4276"/>
                  <a:pt x="3859" y="4251"/>
                </a:cubicBezTo>
                <a:cubicBezTo>
                  <a:pt x="3860" y="4244"/>
                  <a:pt x="3860" y="4236"/>
                  <a:pt x="3861" y="4229"/>
                </a:cubicBezTo>
                <a:cubicBezTo>
                  <a:pt x="3865" y="4196"/>
                  <a:pt x="3873" y="4162"/>
                  <a:pt x="3870" y="4128"/>
                </a:cubicBezTo>
                <a:cubicBezTo>
                  <a:pt x="3864" y="4057"/>
                  <a:pt x="3851" y="3986"/>
                  <a:pt x="3844" y="3915"/>
                </a:cubicBezTo>
                <a:cubicBezTo>
                  <a:pt x="3828" y="3757"/>
                  <a:pt x="3815" y="3599"/>
                  <a:pt x="3800" y="3442"/>
                </a:cubicBezTo>
                <a:cubicBezTo>
                  <a:pt x="3790" y="3341"/>
                  <a:pt x="3778" y="3241"/>
                  <a:pt x="3769" y="3140"/>
                </a:cubicBezTo>
                <a:cubicBezTo>
                  <a:pt x="3761" y="3060"/>
                  <a:pt x="3754" y="2981"/>
                  <a:pt x="3748" y="2901"/>
                </a:cubicBezTo>
                <a:cubicBezTo>
                  <a:pt x="3746" y="2873"/>
                  <a:pt x="3749" y="2845"/>
                  <a:pt x="3748" y="2816"/>
                </a:cubicBezTo>
                <a:cubicBezTo>
                  <a:pt x="3747" y="2800"/>
                  <a:pt x="3743" y="2783"/>
                  <a:pt x="3741" y="2768"/>
                </a:cubicBezTo>
                <a:cubicBezTo>
                  <a:pt x="3752" y="2767"/>
                  <a:pt x="3760" y="2767"/>
                  <a:pt x="3769" y="2766"/>
                </a:cubicBezTo>
                <a:cubicBezTo>
                  <a:pt x="3776" y="2769"/>
                  <a:pt x="3786" y="2773"/>
                  <a:pt x="3797" y="2776"/>
                </a:cubicBezTo>
                <a:cubicBezTo>
                  <a:pt x="3798" y="2775"/>
                  <a:pt x="3798" y="2774"/>
                  <a:pt x="3799" y="2772"/>
                </a:cubicBezTo>
                <a:cubicBezTo>
                  <a:pt x="3782" y="2759"/>
                  <a:pt x="3765" y="2745"/>
                  <a:pt x="3748" y="2731"/>
                </a:cubicBezTo>
                <a:cubicBezTo>
                  <a:pt x="3749" y="2729"/>
                  <a:pt x="3751" y="2727"/>
                  <a:pt x="3752" y="2726"/>
                </a:cubicBezTo>
                <a:cubicBezTo>
                  <a:pt x="3773" y="2740"/>
                  <a:pt x="3795" y="2756"/>
                  <a:pt x="3817" y="2770"/>
                </a:cubicBezTo>
                <a:cubicBezTo>
                  <a:pt x="3821" y="2773"/>
                  <a:pt x="3828" y="2772"/>
                  <a:pt x="3834" y="2773"/>
                </a:cubicBezTo>
                <a:cubicBezTo>
                  <a:pt x="3833" y="2768"/>
                  <a:pt x="3832" y="2762"/>
                  <a:pt x="3829" y="2757"/>
                </a:cubicBezTo>
                <a:cubicBezTo>
                  <a:pt x="3816" y="2737"/>
                  <a:pt x="3803" y="2718"/>
                  <a:pt x="3789" y="2698"/>
                </a:cubicBezTo>
                <a:cubicBezTo>
                  <a:pt x="3818" y="2720"/>
                  <a:pt x="3845" y="2742"/>
                  <a:pt x="3883" y="2749"/>
                </a:cubicBezTo>
                <a:cubicBezTo>
                  <a:pt x="3870" y="2734"/>
                  <a:pt x="3858" y="2718"/>
                  <a:pt x="3845" y="2703"/>
                </a:cubicBezTo>
                <a:cubicBezTo>
                  <a:pt x="3846" y="2702"/>
                  <a:pt x="3847" y="2702"/>
                  <a:pt x="3848" y="2701"/>
                </a:cubicBezTo>
                <a:cubicBezTo>
                  <a:pt x="3857" y="2706"/>
                  <a:pt x="3867" y="2711"/>
                  <a:pt x="3876" y="2716"/>
                </a:cubicBezTo>
                <a:cubicBezTo>
                  <a:pt x="3877" y="2714"/>
                  <a:pt x="3878" y="2713"/>
                  <a:pt x="3879" y="2711"/>
                </a:cubicBezTo>
                <a:cubicBezTo>
                  <a:pt x="3865" y="2700"/>
                  <a:pt x="3850" y="2690"/>
                  <a:pt x="3837" y="2678"/>
                </a:cubicBezTo>
                <a:cubicBezTo>
                  <a:pt x="3824" y="2667"/>
                  <a:pt x="3812" y="2654"/>
                  <a:pt x="3800" y="2642"/>
                </a:cubicBezTo>
                <a:cubicBezTo>
                  <a:pt x="3788" y="2630"/>
                  <a:pt x="3777" y="2615"/>
                  <a:pt x="3764" y="2605"/>
                </a:cubicBezTo>
                <a:cubicBezTo>
                  <a:pt x="3732" y="2579"/>
                  <a:pt x="3731" y="2580"/>
                  <a:pt x="3732" y="2568"/>
                </a:cubicBezTo>
                <a:cubicBezTo>
                  <a:pt x="3745" y="2577"/>
                  <a:pt x="3757" y="2585"/>
                  <a:pt x="3771" y="2595"/>
                </a:cubicBezTo>
                <a:cubicBezTo>
                  <a:pt x="3773" y="2586"/>
                  <a:pt x="3775" y="2580"/>
                  <a:pt x="3778" y="2571"/>
                </a:cubicBezTo>
                <a:cubicBezTo>
                  <a:pt x="3809" y="2591"/>
                  <a:pt x="3839" y="2609"/>
                  <a:pt x="3868" y="2628"/>
                </a:cubicBezTo>
                <a:cubicBezTo>
                  <a:pt x="3870" y="2626"/>
                  <a:pt x="3872" y="2624"/>
                  <a:pt x="3875" y="2621"/>
                </a:cubicBezTo>
                <a:cubicBezTo>
                  <a:pt x="3864" y="2610"/>
                  <a:pt x="3856" y="2596"/>
                  <a:pt x="3844" y="2589"/>
                </a:cubicBezTo>
                <a:cubicBezTo>
                  <a:pt x="3815" y="2570"/>
                  <a:pt x="3794" y="2543"/>
                  <a:pt x="3775" y="2515"/>
                </a:cubicBezTo>
                <a:cubicBezTo>
                  <a:pt x="3774" y="2514"/>
                  <a:pt x="3775" y="2512"/>
                  <a:pt x="3775" y="2511"/>
                </a:cubicBezTo>
                <a:cubicBezTo>
                  <a:pt x="3803" y="2528"/>
                  <a:pt x="3831" y="2544"/>
                  <a:pt x="3858" y="2560"/>
                </a:cubicBezTo>
                <a:cubicBezTo>
                  <a:pt x="3861" y="2561"/>
                  <a:pt x="3864" y="2564"/>
                  <a:pt x="3865" y="2563"/>
                </a:cubicBezTo>
                <a:cubicBezTo>
                  <a:pt x="3885" y="2555"/>
                  <a:pt x="3896" y="2570"/>
                  <a:pt x="3910" y="2578"/>
                </a:cubicBezTo>
                <a:cubicBezTo>
                  <a:pt x="3922" y="2585"/>
                  <a:pt x="3935" y="2591"/>
                  <a:pt x="3947" y="2598"/>
                </a:cubicBezTo>
                <a:cubicBezTo>
                  <a:pt x="3948" y="2597"/>
                  <a:pt x="3949" y="2595"/>
                  <a:pt x="3950" y="2593"/>
                </a:cubicBezTo>
                <a:cubicBezTo>
                  <a:pt x="3943" y="2587"/>
                  <a:pt x="3935" y="2581"/>
                  <a:pt x="3927" y="2575"/>
                </a:cubicBezTo>
                <a:cubicBezTo>
                  <a:pt x="3861" y="2526"/>
                  <a:pt x="3795" y="2477"/>
                  <a:pt x="3729" y="2427"/>
                </a:cubicBezTo>
                <a:cubicBezTo>
                  <a:pt x="3722" y="2421"/>
                  <a:pt x="3714" y="2413"/>
                  <a:pt x="3713" y="2405"/>
                </a:cubicBezTo>
                <a:cubicBezTo>
                  <a:pt x="3704" y="2303"/>
                  <a:pt x="3694" y="2200"/>
                  <a:pt x="3689" y="2097"/>
                </a:cubicBezTo>
                <a:cubicBezTo>
                  <a:pt x="3684" y="2011"/>
                  <a:pt x="3687" y="1925"/>
                  <a:pt x="3685" y="1840"/>
                </a:cubicBezTo>
                <a:cubicBezTo>
                  <a:pt x="3681" y="1659"/>
                  <a:pt x="3677" y="1479"/>
                  <a:pt x="3671" y="1298"/>
                </a:cubicBezTo>
                <a:cubicBezTo>
                  <a:pt x="3667" y="1205"/>
                  <a:pt x="3658" y="1111"/>
                  <a:pt x="3652" y="1018"/>
                </a:cubicBezTo>
                <a:cubicBezTo>
                  <a:pt x="3647" y="930"/>
                  <a:pt x="3642" y="842"/>
                  <a:pt x="3636" y="755"/>
                </a:cubicBezTo>
                <a:cubicBezTo>
                  <a:pt x="3633" y="714"/>
                  <a:pt x="3625" y="674"/>
                  <a:pt x="3585" y="650"/>
                </a:cubicBezTo>
                <a:cubicBezTo>
                  <a:pt x="3576" y="645"/>
                  <a:pt x="3571" y="635"/>
                  <a:pt x="3582" y="623"/>
                </a:cubicBezTo>
                <a:cubicBezTo>
                  <a:pt x="3586" y="619"/>
                  <a:pt x="3586" y="609"/>
                  <a:pt x="3586" y="602"/>
                </a:cubicBezTo>
                <a:cubicBezTo>
                  <a:pt x="3586" y="592"/>
                  <a:pt x="3584" y="582"/>
                  <a:pt x="3583" y="572"/>
                </a:cubicBezTo>
                <a:cubicBezTo>
                  <a:pt x="3582" y="540"/>
                  <a:pt x="3584" y="508"/>
                  <a:pt x="3580" y="476"/>
                </a:cubicBezTo>
                <a:cubicBezTo>
                  <a:pt x="3578" y="459"/>
                  <a:pt x="3568" y="443"/>
                  <a:pt x="3563" y="426"/>
                </a:cubicBezTo>
                <a:cubicBezTo>
                  <a:pt x="3561" y="418"/>
                  <a:pt x="3564" y="408"/>
                  <a:pt x="3561" y="401"/>
                </a:cubicBezTo>
                <a:cubicBezTo>
                  <a:pt x="3548" y="373"/>
                  <a:pt x="3533" y="345"/>
                  <a:pt x="3517" y="314"/>
                </a:cubicBezTo>
                <a:cubicBezTo>
                  <a:pt x="3517" y="314"/>
                  <a:pt x="3510" y="314"/>
                  <a:pt x="3507" y="310"/>
                </a:cubicBezTo>
                <a:cubicBezTo>
                  <a:pt x="3501" y="302"/>
                  <a:pt x="3496" y="292"/>
                  <a:pt x="3490" y="283"/>
                </a:cubicBezTo>
                <a:cubicBezTo>
                  <a:pt x="3482" y="271"/>
                  <a:pt x="3470" y="260"/>
                  <a:pt x="3465" y="247"/>
                </a:cubicBezTo>
                <a:cubicBezTo>
                  <a:pt x="3459" y="230"/>
                  <a:pt x="3452" y="228"/>
                  <a:pt x="3439" y="238"/>
                </a:cubicBezTo>
                <a:cubicBezTo>
                  <a:pt x="3437" y="240"/>
                  <a:pt x="3433" y="239"/>
                  <a:pt x="3429" y="239"/>
                </a:cubicBezTo>
                <a:cubicBezTo>
                  <a:pt x="3425" y="230"/>
                  <a:pt x="3422" y="221"/>
                  <a:pt x="3417" y="209"/>
                </a:cubicBezTo>
                <a:cubicBezTo>
                  <a:pt x="3407" y="226"/>
                  <a:pt x="3405" y="245"/>
                  <a:pt x="3382" y="242"/>
                </a:cubicBezTo>
                <a:cubicBezTo>
                  <a:pt x="3380" y="242"/>
                  <a:pt x="3374" y="250"/>
                  <a:pt x="3373" y="254"/>
                </a:cubicBezTo>
                <a:cubicBezTo>
                  <a:pt x="3371" y="277"/>
                  <a:pt x="3353" y="288"/>
                  <a:pt x="3340" y="303"/>
                </a:cubicBezTo>
                <a:cubicBezTo>
                  <a:pt x="3331" y="314"/>
                  <a:pt x="3323" y="319"/>
                  <a:pt x="3309" y="309"/>
                </a:cubicBezTo>
                <a:cubicBezTo>
                  <a:pt x="3296" y="299"/>
                  <a:pt x="3267" y="301"/>
                  <a:pt x="3257" y="315"/>
                </a:cubicBezTo>
                <a:cubicBezTo>
                  <a:pt x="3252" y="321"/>
                  <a:pt x="3259" y="335"/>
                  <a:pt x="3261" y="345"/>
                </a:cubicBezTo>
                <a:cubicBezTo>
                  <a:pt x="3261" y="349"/>
                  <a:pt x="3263" y="352"/>
                  <a:pt x="3263" y="355"/>
                </a:cubicBezTo>
                <a:cubicBezTo>
                  <a:pt x="3266" y="368"/>
                  <a:pt x="3268" y="381"/>
                  <a:pt x="3270" y="394"/>
                </a:cubicBezTo>
                <a:cubicBezTo>
                  <a:pt x="3267" y="395"/>
                  <a:pt x="3264" y="397"/>
                  <a:pt x="3261" y="398"/>
                </a:cubicBezTo>
                <a:cubicBezTo>
                  <a:pt x="3269" y="356"/>
                  <a:pt x="3228" y="346"/>
                  <a:pt x="3216" y="315"/>
                </a:cubicBezTo>
                <a:cubicBezTo>
                  <a:pt x="3213" y="324"/>
                  <a:pt x="3211" y="330"/>
                  <a:pt x="3209" y="337"/>
                </a:cubicBezTo>
                <a:cubicBezTo>
                  <a:pt x="3205" y="333"/>
                  <a:pt x="3202" y="331"/>
                  <a:pt x="3198" y="328"/>
                </a:cubicBezTo>
                <a:cubicBezTo>
                  <a:pt x="3196" y="339"/>
                  <a:pt x="3193" y="349"/>
                  <a:pt x="3191" y="358"/>
                </a:cubicBezTo>
                <a:cubicBezTo>
                  <a:pt x="3189" y="358"/>
                  <a:pt x="3187" y="358"/>
                  <a:pt x="3184" y="358"/>
                </a:cubicBezTo>
                <a:cubicBezTo>
                  <a:pt x="3181" y="347"/>
                  <a:pt x="3177" y="337"/>
                  <a:pt x="3174" y="326"/>
                </a:cubicBezTo>
                <a:cubicBezTo>
                  <a:pt x="3164" y="336"/>
                  <a:pt x="3157" y="332"/>
                  <a:pt x="3149" y="320"/>
                </a:cubicBezTo>
                <a:cubicBezTo>
                  <a:pt x="3142" y="308"/>
                  <a:pt x="3133" y="305"/>
                  <a:pt x="3122" y="316"/>
                </a:cubicBezTo>
                <a:cubicBezTo>
                  <a:pt x="3120" y="319"/>
                  <a:pt x="3116" y="320"/>
                  <a:pt x="3112" y="320"/>
                </a:cubicBezTo>
                <a:cubicBezTo>
                  <a:pt x="3098" y="320"/>
                  <a:pt x="3096" y="331"/>
                  <a:pt x="3096" y="341"/>
                </a:cubicBezTo>
                <a:cubicBezTo>
                  <a:pt x="3097" y="373"/>
                  <a:pt x="3098" y="373"/>
                  <a:pt x="3066" y="376"/>
                </a:cubicBezTo>
                <a:cubicBezTo>
                  <a:pt x="3062" y="369"/>
                  <a:pt x="3057" y="362"/>
                  <a:pt x="3051" y="353"/>
                </a:cubicBezTo>
                <a:cubicBezTo>
                  <a:pt x="3060" y="354"/>
                  <a:pt x="3066" y="354"/>
                  <a:pt x="3079" y="355"/>
                </a:cubicBezTo>
                <a:cubicBezTo>
                  <a:pt x="3075" y="345"/>
                  <a:pt x="3073" y="331"/>
                  <a:pt x="3070" y="331"/>
                </a:cubicBezTo>
                <a:cubicBezTo>
                  <a:pt x="3058" y="331"/>
                  <a:pt x="3045" y="335"/>
                  <a:pt x="3033" y="338"/>
                </a:cubicBezTo>
                <a:cubicBezTo>
                  <a:pt x="3032" y="338"/>
                  <a:pt x="3032" y="342"/>
                  <a:pt x="3032" y="343"/>
                </a:cubicBezTo>
                <a:cubicBezTo>
                  <a:pt x="3038" y="356"/>
                  <a:pt x="3046" y="369"/>
                  <a:pt x="3051" y="382"/>
                </a:cubicBezTo>
                <a:cubicBezTo>
                  <a:pt x="3053" y="388"/>
                  <a:pt x="3053" y="396"/>
                  <a:pt x="3051" y="403"/>
                </a:cubicBezTo>
                <a:cubicBezTo>
                  <a:pt x="3050" y="409"/>
                  <a:pt x="3045" y="415"/>
                  <a:pt x="3041" y="422"/>
                </a:cubicBezTo>
                <a:cubicBezTo>
                  <a:pt x="3028" y="418"/>
                  <a:pt x="3029" y="418"/>
                  <a:pt x="3030" y="403"/>
                </a:cubicBezTo>
                <a:cubicBezTo>
                  <a:pt x="3031" y="399"/>
                  <a:pt x="3027" y="394"/>
                  <a:pt x="3025" y="390"/>
                </a:cubicBezTo>
                <a:cubicBezTo>
                  <a:pt x="3021" y="392"/>
                  <a:pt x="3017" y="394"/>
                  <a:pt x="3014" y="397"/>
                </a:cubicBezTo>
                <a:cubicBezTo>
                  <a:pt x="3012" y="400"/>
                  <a:pt x="3011" y="404"/>
                  <a:pt x="3007" y="411"/>
                </a:cubicBezTo>
                <a:cubicBezTo>
                  <a:pt x="2998" y="399"/>
                  <a:pt x="2990" y="390"/>
                  <a:pt x="2981" y="380"/>
                </a:cubicBezTo>
                <a:cubicBezTo>
                  <a:pt x="2990" y="372"/>
                  <a:pt x="2997" y="367"/>
                  <a:pt x="3006" y="359"/>
                </a:cubicBezTo>
                <a:cubicBezTo>
                  <a:pt x="2997" y="352"/>
                  <a:pt x="2989" y="346"/>
                  <a:pt x="2981" y="340"/>
                </a:cubicBezTo>
                <a:cubicBezTo>
                  <a:pt x="2980" y="349"/>
                  <a:pt x="2978" y="359"/>
                  <a:pt x="2978" y="363"/>
                </a:cubicBezTo>
                <a:cubicBezTo>
                  <a:pt x="2968" y="371"/>
                  <a:pt x="2961" y="376"/>
                  <a:pt x="2954" y="382"/>
                </a:cubicBezTo>
                <a:cubicBezTo>
                  <a:pt x="2938" y="398"/>
                  <a:pt x="2942" y="419"/>
                  <a:pt x="2944" y="439"/>
                </a:cubicBezTo>
                <a:cubicBezTo>
                  <a:pt x="2946" y="488"/>
                  <a:pt x="2952" y="536"/>
                  <a:pt x="2955" y="585"/>
                </a:cubicBezTo>
                <a:cubicBezTo>
                  <a:pt x="2957" y="645"/>
                  <a:pt x="2958" y="705"/>
                  <a:pt x="2959" y="765"/>
                </a:cubicBezTo>
                <a:cubicBezTo>
                  <a:pt x="2959" y="767"/>
                  <a:pt x="2957" y="770"/>
                  <a:pt x="2955" y="778"/>
                </a:cubicBezTo>
                <a:cubicBezTo>
                  <a:pt x="2953" y="770"/>
                  <a:pt x="2952" y="768"/>
                  <a:pt x="2951" y="766"/>
                </a:cubicBezTo>
                <a:cubicBezTo>
                  <a:pt x="2950" y="722"/>
                  <a:pt x="2949" y="679"/>
                  <a:pt x="2947" y="636"/>
                </a:cubicBezTo>
                <a:cubicBezTo>
                  <a:pt x="2946" y="611"/>
                  <a:pt x="2943" y="586"/>
                  <a:pt x="2941" y="561"/>
                </a:cubicBezTo>
                <a:cubicBezTo>
                  <a:pt x="2939" y="523"/>
                  <a:pt x="2937" y="486"/>
                  <a:pt x="2935" y="449"/>
                </a:cubicBezTo>
                <a:cubicBezTo>
                  <a:pt x="2934" y="435"/>
                  <a:pt x="2934" y="421"/>
                  <a:pt x="2931" y="408"/>
                </a:cubicBezTo>
                <a:cubicBezTo>
                  <a:pt x="2929" y="400"/>
                  <a:pt x="2921" y="395"/>
                  <a:pt x="2916" y="388"/>
                </a:cubicBezTo>
                <a:cubicBezTo>
                  <a:pt x="2910" y="394"/>
                  <a:pt x="2904" y="401"/>
                  <a:pt x="2898" y="407"/>
                </a:cubicBezTo>
                <a:cubicBezTo>
                  <a:pt x="2897" y="407"/>
                  <a:pt x="2895" y="407"/>
                  <a:pt x="2891" y="408"/>
                </a:cubicBezTo>
                <a:cubicBezTo>
                  <a:pt x="2892" y="401"/>
                  <a:pt x="2894" y="395"/>
                  <a:pt x="2894" y="389"/>
                </a:cubicBezTo>
                <a:cubicBezTo>
                  <a:pt x="2893" y="381"/>
                  <a:pt x="2891" y="372"/>
                  <a:pt x="2889" y="364"/>
                </a:cubicBezTo>
                <a:cubicBezTo>
                  <a:pt x="2888" y="363"/>
                  <a:pt x="2878" y="363"/>
                  <a:pt x="2877" y="365"/>
                </a:cubicBezTo>
                <a:cubicBezTo>
                  <a:pt x="2873" y="372"/>
                  <a:pt x="2867" y="383"/>
                  <a:pt x="2870" y="389"/>
                </a:cubicBezTo>
                <a:cubicBezTo>
                  <a:pt x="2882" y="414"/>
                  <a:pt x="2863" y="434"/>
                  <a:pt x="2864" y="457"/>
                </a:cubicBezTo>
                <a:cubicBezTo>
                  <a:pt x="2861" y="455"/>
                  <a:pt x="2858" y="453"/>
                  <a:pt x="2858" y="451"/>
                </a:cubicBezTo>
                <a:cubicBezTo>
                  <a:pt x="2852" y="414"/>
                  <a:pt x="2821" y="416"/>
                  <a:pt x="2796" y="411"/>
                </a:cubicBezTo>
                <a:cubicBezTo>
                  <a:pt x="2792" y="411"/>
                  <a:pt x="2788" y="415"/>
                  <a:pt x="2783" y="417"/>
                </a:cubicBezTo>
                <a:cubicBezTo>
                  <a:pt x="2787" y="420"/>
                  <a:pt x="2791" y="423"/>
                  <a:pt x="2795" y="424"/>
                </a:cubicBezTo>
                <a:cubicBezTo>
                  <a:pt x="2798" y="426"/>
                  <a:pt x="2802" y="425"/>
                  <a:pt x="2810" y="426"/>
                </a:cubicBezTo>
                <a:cubicBezTo>
                  <a:pt x="2802" y="431"/>
                  <a:pt x="2798" y="433"/>
                  <a:pt x="2794" y="436"/>
                </a:cubicBezTo>
                <a:cubicBezTo>
                  <a:pt x="2799" y="442"/>
                  <a:pt x="2809" y="450"/>
                  <a:pt x="2807" y="453"/>
                </a:cubicBezTo>
                <a:cubicBezTo>
                  <a:pt x="2799" y="471"/>
                  <a:pt x="2815" y="484"/>
                  <a:pt x="2815" y="499"/>
                </a:cubicBezTo>
                <a:cubicBezTo>
                  <a:pt x="2813" y="560"/>
                  <a:pt x="2811" y="621"/>
                  <a:pt x="2809" y="682"/>
                </a:cubicBezTo>
                <a:cubicBezTo>
                  <a:pt x="2805" y="682"/>
                  <a:pt x="2803" y="683"/>
                  <a:pt x="2802" y="682"/>
                </a:cubicBezTo>
                <a:cubicBezTo>
                  <a:pt x="2785" y="673"/>
                  <a:pt x="2767" y="664"/>
                  <a:pt x="2749" y="654"/>
                </a:cubicBezTo>
                <a:cubicBezTo>
                  <a:pt x="2725" y="641"/>
                  <a:pt x="2720" y="627"/>
                  <a:pt x="2724" y="600"/>
                </a:cubicBezTo>
                <a:cubicBezTo>
                  <a:pt x="2729" y="564"/>
                  <a:pt x="2731" y="528"/>
                  <a:pt x="2718" y="493"/>
                </a:cubicBezTo>
                <a:cubicBezTo>
                  <a:pt x="2715" y="485"/>
                  <a:pt x="2713" y="477"/>
                  <a:pt x="2711" y="469"/>
                </a:cubicBezTo>
                <a:cubicBezTo>
                  <a:pt x="2709" y="469"/>
                  <a:pt x="2706" y="469"/>
                  <a:pt x="2703" y="469"/>
                </a:cubicBezTo>
                <a:cubicBezTo>
                  <a:pt x="2701" y="514"/>
                  <a:pt x="2699" y="559"/>
                  <a:pt x="2697" y="609"/>
                </a:cubicBezTo>
                <a:cubicBezTo>
                  <a:pt x="2678" y="601"/>
                  <a:pt x="2664" y="597"/>
                  <a:pt x="2652" y="590"/>
                </a:cubicBezTo>
                <a:cubicBezTo>
                  <a:pt x="2624" y="574"/>
                  <a:pt x="2594" y="566"/>
                  <a:pt x="2563" y="565"/>
                </a:cubicBezTo>
                <a:cubicBezTo>
                  <a:pt x="2476" y="562"/>
                  <a:pt x="2392" y="545"/>
                  <a:pt x="2308" y="527"/>
                </a:cubicBezTo>
                <a:cubicBezTo>
                  <a:pt x="2272" y="519"/>
                  <a:pt x="2235" y="515"/>
                  <a:pt x="2198" y="515"/>
                </a:cubicBezTo>
                <a:cubicBezTo>
                  <a:pt x="2157" y="515"/>
                  <a:pt x="2116" y="521"/>
                  <a:pt x="2075" y="523"/>
                </a:cubicBezTo>
                <a:cubicBezTo>
                  <a:pt x="2067" y="523"/>
                  <a:pt x="2058" y="520"/>
                  <a:pt x="2052" y="515"/>
                </a:cubicBezTo>
                <a:cubicBezTo>
                  <a:pt x="2036" y="499"/>
                  <a:pt x="2021" y="481"/>
                  <a:pt x="2006" y="463"/>
                </a:cubicBezTo>
                <a:cubicBezTo>
                  <a:pt x="1989" y="443"/>
                  <a:pt x="1973" y="423"/>
                  <a:pt x="1955" y="404"/>
                </a:cubicBezTo>
                <a:cubicBezTo>
                  <a:pt x="1937" y="386"/>
                  <a:pt x="1905" y="387"/>
                  <a:pt x="1885" y="403"/>
                </a:cubicBezTo>
                <a:cubicBezTo>
                  <a:pt x="1875" y="410"/>
                  <a:pt x="1865" y="411"/>
                  <a:pt x="1855" y="400"/>
                </a:cubicBezTo>
                <a:cubicBezTo>
                  <a:pt x="1847" y="389"/>
                  <a:pt x="1838" y="378"/>
                  <a:pt x="1827" y="369"/>
                </a:cubicBezTo>
                <a:cubicBezTo>
                  <a:pt x="1804" y="349"/>
                  <a:pt x="1782" y="352"/>
                  <a:pt x="1765" y="377"/>
                </a:cubicBezTo>
                <a:cubicBezTo>
                  <a:pt x="1758" y="386"/>
                  <a:pt x="1754" y="397"/>
                  <a:pt x="1748" y="408"/>
                </a:cubicBezTo>
                <a:cubicBezTo>
                  <a:pt x="1734" y="433"/>
                  <a:pt x="1735" y="468"/>
                  <a:pt x="1697" y="474"/>
                </a:cubicBezTo>
                <a:cubicBezTo>
                  <a:pt x="1695" y="474"/>
                  <a:pt x="1692" y="477"/>
                  <a:pt x="1691" y="479"/>
                </a:cubicBezTo>
                <a:cubicBezTo>
                  <a:pt x="1684" y="489"/>
                  <a:pt x="1676" y="489"/>
                  <a:pt x="1665" y="484"/>
                </a:cubicBezTo>
                <a:cubicBezTo>
                  <a:pt x="1660" y="481"/>
                  <a:pt x="1647" y="484"/>
                  <a:pt x="1646" y="488"/>
                </a:cubicBezTo>
                <a:cubicBezTo>
                  <a:pt x="1631" y="522"/>
                  <a:pt x="1593" y="514"/>
                  <a:pt x="1568" y="539"/>
                </a:cubicBezTo>
                <a:cubicBezTo>
                  <a:pt x="1569" y="528"/>
                  <a:pt x="1570" y="524"/>
                  <a:pt x="1569" y="521"/>
                </a:cubicBezTo>
                <a:cubicBezTo>
                  <a:pt x="1568" y="516"/>
                  <a:pt x="1566" y="510"/>
                  <a:pt x="1562" y="506"/>
                </a:cubicBezTo>
                <a:cubicBezTo>
                  <a:pt x="1560" y="505"/>
                  <a:pt x="1553" y="509"/>
                  <a:pt x="1549" y="512"/>
                </a:cubicBezTo>
                <a:cubicBezTo>
                  <a:pt x="1530" y="523"/>
                  <a:pt x="1511" y="535"/>
                  <a:pt x="1495" y="544"/>
                </a:cubicBezTo>
                <a:cubicBezTo>
                  <a:pt x="1485" y="538"/>
                  <a:pt x="1478" y="533"/>
                  <a:pt x="1469" y="529"/>
                </a:cubicBezTo>
                <a:cubicBezTo>
                  <a:pt x="1464" y="526"/>
                  <a:pt x="1456" y="523"/>
                  <a:pt x="1450" y="524"/>
                </a:cubicBezTo>
                <a:cubicBezTo>
                  <a:pt x="1441" y="526"/>
                  <a:pt x="1431" y="536"/>
                  <a:pt x="1425" y="534"/>
                </a:cubicBezTo>
                <a:cubicBezTo>
                  <a:pt x="1404" y="525"/>
                  <a:pt x="1388" y="537"/>
                  <a:pt x="1370" y="543"/>
                </a:cubicBezTo>
                <a:cubicBezTo>
                  <a:pt x="1355" y="548"/>
                  <a:pt x="1338" y="551"/>
                  <a:pt x="1322" y="556"/>
                </a:cubicBezTo>
                <a:cubicBezTo>
                  <a:pt x="1305" y="561"/>
                  <a:pt x="1284" y="561"/>
                  <a:pt x="1271" y="572"/>
                </a:cubicBezTo>
                <a:cubicBezTo>
                  <a:pt x="1230" y="604"/>
                  <a:pt x="1177" y="611"/>
                  <a:pt x="1139" y="647"/>
                </a:cubicBezTo>
                <a:cubicBezTo>
                  <a:pt x="1127" y="658"/>
                  <a:pt x="1116" y="644"/>
                  <a:pt x="1108" y="637"/>
                </a:cubicBezTo>
                <a:cubicBezTo>
                  <a:pt x="1101" y="630"/>
                  <a:pt x="1096" y="622"/>
                  <a:pt x="1106" y="611"/>
                </a:cubicBezTo>
                <a:cubicBezTo>
                  <a:pt x="1111" y="606"/>
                  <a:pt x="1110" y="596"/>
                  <a:pt x="1110" y="588"/>
                </a:cubicBezTo>
                <a:cubicBezTo>
                  <a:pt x="1110" y="578"/>
                  <a:pt x="1108" y="568"/>
                  <a:pt x="1108" y="558"/>
                </a:cubicBezTo>
                <a:cubicBezTo>
                  <a:pt x="1108" y="530"/>
                  <a:pt x="1113" y="501"/>
                  <a:pt x="1107" y="474"/>
                </a:cubicBezTo>
                <a:cubicBezTo>
                  <a:pt x="1097" y="434"/>
                  <a:pt x="1080" y="395"/>
                  <a:pt x="1066" y="356"/>
                </a:cubicBezTo>
                <a:cubicBezTo>
                  <a:pt x="1060" y="338"/>
                  <a:pt x="1053" y="321"/>
                  <a:pt x="1047" y="305"/>
                </a:cubicBezTo>
                <a:cubicBezTo>
                  <a:pt x="1041" y="302"/>
                  <a:pt x="1035" y="301"/>
                  <a:pt x="1032" y="297"/>
                </a:cubicBezTo>
                <a:cubicBezTo>
                  <a:pt x="1024" y="288"/>
                  <a:pt x="1019" y="278"/>
                  <a:pt x="1012" y="269"/>
                </a:cubicBezTo>
                <a:cubicBezTo>
                  <a:pt x="1009" y="264"/>
                  <a:pt x="1002" y="265"/>
                  <a:pt x="1002" y="254"/>
                </a:cubicBezTo>
                <a:cubicBezTo>
                  <a:pt x="1002" y="243"/>
                  <a:pt x="991" y="230"/>
                  <a:pt x="982" y="222"/>
                </a:cubicBezTo>
                <a:cubicBezTo>
                  <a:pt x="978" y="219"/>
                  <a:pt x="965" y="225"/>
                  <a:pt x="957" y="227"/>
                </a:cubicBezTo>
                <a:cubicBezTo>
                  <a:pt x="956" y="227"/>
                  <a:pt x="954" y="226"/>
                  <a:pt x="953" y="226"/>
                </a:cubicBezTo>
                <a:cubicBezTo>
                  <a:pt x="950" y="217"/>
                  <a:pt x="946" y="209"/>
                  <a:pt x="941" y="197"/>
                </a:cubicBezTo>
                <a:cubicBezTo>
                  <a:pt x="935" y="210"/>
                  <a:pt x="931" y="219"/>
                  <a:pt x="926" y="227"/>
                </a:cubicBezTo>
                <a:cubicBezTo>
                  <a:pt x="925" y="226"/>
                  <a:pt x="924" y="225"/>
                  <a:pt x="923" y="224"/>
                </a:cubicBezTo>
                <a:cubicBezTo>
                  <a:pt x="915" y="229"/>
                  <a:pt x="901" y="234"/>
                  <a:pt x="899" y="241"/>
                </a:cubicBezTo>
                <a:cubicBezTo>
                  <a:pt x="894" y="263"/>
                  <a:pt x="879" y="276"/>
                  <a:pt x="865" y="291"/>
                </a:cubicBezTo>
                <a:cubicBezTo>
                  <a:pt x="856" y="302"/>
                  <a:pt x="847" y="307"/>
                  <a:pt x="833" y="296"/>
                </a:cubicBezTo>
                <a:cubicBezTo>
                  <a:pt x="815" y="283"/>
                  <a:pt x="798" y="295"/>
                  <a:pt x="782" y="303"/>
                </a:cubicBezTo>
                <a:cubicBezTo>
                  <a:pt x="779" y="304"/>
                  <a:pt x="783" y="322"/>
                  <a:pt x="785" y="333"/>
                </a:cubicBezTo>
                <a:cubicBezTo>
                  <a:pt x="788" y="349"/>
                  <a:pt x="792" y="365"/>
                  <a:pt x="796" y="382"/>
                </a:cubicBezTo>
                <a:cubicBezTo>
                  <a:pt x="792" y="384"/>
                  <a:pt x="787" y="385"/>
                  <a:pt x="783" y="387"/>
                </a:cubicBezTo>
                <a:cubicBezTo>
                  <a:pt x="797" y="343"/>
                  <a:pt x="751" y="336"/>
                  <a:pt x="741" y="304"/>
                </a:cubicBezTo>
                <a:cubicBezTo>
                  <a:pt x="738" y="311"/>
                  <a:pt x="736" y="317"/>
                  <a:pt x="734" y="324"/>
                </a:cubicBezTo>
                <a:cubicBezTo>
                  <a:pt x="730" y="321"/>
                  <a:pt x="726" y="319"/>
                  <a:pt x="723" y="317"/>
                </a:cubicBezTo>
                <a:cubicBezTo>
                  <a:pt x="720" y="327"/>
                  <a:pt x="718" y="337"/>
                  <a:pt x="716" y="346"/>
                </a:cubicBezTo>
                <a:cubicBezTo>
                  <a:pt x="714" y="346"/>
                  <a:pt x="712" y="346"/>
                  <a:pt x="709" y="346"/>
                </a:cubicBezTo>
                <a:cubicBezTo>
                  <a:pt x="706" y="335"/>
                  <a:pt x="702" y="325"/>
                  <a:pt x="698" y="313"/>
                </a:cubicBezTo>
                <a:cubicBezTo>
                  <a:pt x="690" y="324"/>
                  <a:pt x="682" y="321"/>
                  <a:pt x="675" y="310"/>
                </a:cubicBezTo>
                <a:cubicBezTo>
                  <a:pt x="667" y="296"/>
                  <a:pt x="658" y="292"/>
                  <a:pt x="646" y="306"/>
                </a:cubicBezTo>
                <a:cubicBezTo>
                  <a:pt x="644" y="308"/>
                  <a:pt x="639" y="307"/>
                  <a:pt x="637" y="308"/>
                </a:cubicBezTo>
                <a:cubicBezTo>
                  <a:pt x="631" y="315"/>
                  <a:pt x="621" y="321"/>
                  <a:pt x="621" y="328"/>
                </a:cubicBezTo>
                <a:cubicBezTo>
                  <a:pt x="621" y="361"/>
                  <a:pt x="622" y="361"/>
                  <a:pt x="591" y="364"/>
                </a:cubicBezTo>
                <a:cubicBezTo>
                  <a:pt x="586" y="357"/>
                  <a:pt x="582" y="350"/>
                  <a:pt x="576" y="341"/>
                </a:cubicBezTo>
                <a:cubicBezTo>
                  <a:pt x="584" y="341"/>
                  <a:pt x="591" y="342"/>
                  <a:pt x="603" y="343"/>
                </a:cubicBezTo>
                <a:cubicBezTo>
                  <a:pt x="600" y="333"/>
                  <a:pt x="597" y="319"/>
                  <a:pt x="595" y="319"/>
                </a:cubicBezTo>
                <a:cubicBezTo>
                  <a:pt x="583" y="320"/>
                  <a:pt x="570" y="323"/>
                  <a:pt x="558" y="326"/>
                </a:cubicBezTo>
                <a:cubicBezTo>
                  <a:pt x="557" y="326"/>
                  <a:pt x="556" y="330"/>
                  <a:pt x="557" y="331"/>
                </a:cubicBezTo>
                <a:cubicBezTo>
                  <a:pt x="563" y="344"/>
                  <a:pt x="567" y="358"/>
                  <a:pt x="575" y="368"/>
                </a:cubicBezTo>
                <a:cubicBezTo>
                  <a:pt x="583" y="378"/>
                  <a:pt x="579" y="384"/>
                  <a:pt x="575" y="392"/>
                </a:cubicBezTo>
                <a:cubicBezTo>
                  <a:pt x="572" y="397"/>
                  <a:pt x="570" y="402"/>
                  <a:pt x="566" y="411"/>
                </a:cubicBezTo>
                <a:cubicBezTo>
                  <a:pt x="562" y="407"/>
                  <a:pt x="556" y="402"/>
                  <a:pt x="553" y="396"/>
                </a:cubicBezTo>
                <a:cubicBezTo>
                  <a:pt x="550" y="391"/>
                  <a:pt x="551" y="384"/>
                  <a:pt x="550" y="377"/>
                </a:cubicBezTo>
                <a:cubicBezTo>
                  <a:pt x="546" y="382"/>
                  <a:pt x="541" y="387"/>
                  <a:pt x="537" y="391"/>
                </a:cubicBezTo>
                <a:cubicBezTo>
                  <a:pt x="536" y="393"/>
                  <a:pt x="534" y="394"/>
                  <a:pt x="531" y="397"/>
                </a:cubicBezTo>
                <a:cubicBezTo>
                  <a:pt x="523" y="387"/>
                  <a:pt x="515" y="378"/>
                  <a:pt x="506" y="368"/>
                </a:cubicBezTo>
                <a:cubicBezTo>
                  <a:pt x="515" y="360"/>
                  <a:pt x="522" y="354"/>
                  <a:pt x="532" y="346"/>
                </a:cubicBezTo>
                <a:cubicBezTo>
                  <a:pt x="521" y="339"/>
                  <a:pt x="512" y="334"/>
                  <a:pt x="504" y="329"/>
                </a:cubicBezTo>
                <a:cubicBezTo>
                  <a:pt x="503" y="338"/>
                  <a:pt x="503" y="347"/>
                  <a:pt x="502" y="352"/>
                </a:cubicBezTo>
                <a:cubicBezTo>
                  <a:pt x="493" y="359"/>
                  <a:pt x="486" y="364"/>
                  <a:pt x="479" y="370"/>
                </a:cubicBezTo>
                <a:cubicBezTo>
                  <a:pt x="462" y="386"/>
                  <a:pt x="467" y="407"/>
                  <a:pt x="468" y="426"/>
                </a:cubicBezTo>
                <a:cubicBezTo>
                  <a:pt x="470" y="459"/>
                  <a:pt x="477" y="492"/>
                  <a:pt x="478" y="525"/>
                </a:cubicBezTo>
                <a:cubicBezTo>
                  <a:pt x="481" y="599"/>
                  <a:pt x="482" y="674"/>
                  <a:pt x="484" y="748"/>
                </a:cubicBezTo>
                <a:cubicBezTo>
                  <a:pt x="484" y="753"/>
                  <a:pt x="483" y="757"/>
                  <a:pt x="482" y="762"/>
                </a:cubicBezTo>
                <a:cubicBezTo>
                  <a:pt x="478" y="758"/>
                  <a:pt x="477" y="755"/>
                  <a:pt x="476" y="752"/>
                </a:cubicBezTo>
                <a:cubicBezTo>
                  <a:pt x="475" y="705"/>
                  <a:pt x="473" y="658"/>
                  <a:pt x="472" y="611"/>
                </a:cubicBezTo>
                <a:cubicBezTo>
                  <a:pt x="471" y="600"/>
                  <a:pt x="470" y="588"/>
                  <a:pt x="469" y="577"/>
                </a:cubicBezTo>
                <a:cubicBezTo>
                  <a:pt x="466" y="532"/>
                  <a:pt x="463" y="487"/>
                  <a:pt x="460" y="442"/>
                </a:cubicBezTo>
                <a:cubicBezTo>
                  <a:pt x="460" y="431"/>
                  <a:pt x="463" y="421"/>
                  <a:pt x="461" y="411"/>
                </a:cubicBezTo>
                <a:cubicBezTo>
                  <a:pt x="457" y="399"/>
                  <a:pt x="449" y="388"/>
                  <a:pt x="444" y="377"/>
                </a:cubicBezTo>
                <a:cubicBezTo>
                  <a:pt x="435" y="383"/>
                  <a:pt x="427" y="388"/>
                  <a:pt x="416" y="396"/>
                </a:cubicBezTo>
                <a:cubicBezTo>
                  <a:pt x="417" y="389"/>
                  <a:pt x="419" y="382"/>
                  <a:pt x="419" y="376"/>
                </a:cubicBezTo>
                <a:cubicBezTo>
                  <a:pt x="419" y="368"/>
                  <a:pt x="418" y="361"/>
                  <a:pt x="415" y="354"/>
                </a:cubicBezTo>
                <a:cubicBezTo>
                  <a:pt x="414" y="352"/>
                  <a:pt x="403" y="351"/>
                  <a:pt x="402" y="353"/>
                </a:cubicBezTo>
                <a:cubicBezTo>
                  <a:pt x="398" y="359"/>
                  <a:pt x="392" y="369"/>
                  <a:pt x="394" y="373"/>
                </a:cubicBezTo>
                <a:cubicBezTo>
                  <a:pt x="407" y="399"/>
                  <a:pt x="389" y="422"/>
                  <a:pt x="389" y="447"/>
                </a:cubicBezTo>
                <a:cubicBezTo>
                  <a:pt x="382" y="436"/>
                  <a:pt x="379" y="418"/>
                  <a:pt x="370" y="414"/>
                </a:cubicBezTo>
                <a:cubicBezTo>
                  <a:pt x="353" y="405"/>
                  <a:pt x="333" y="404"/>
                  <a:pt x="313" y="400"/>
                </a:cubicBezTo>
                <a:cubicBezTo>
                  <a:pt x="312" y="400"/>
                  <a:pt x="310" y="407"/>
                  <a:pt x="307" y="412"/>
                </a:cubicBezTo>
                <a:cubicBezTo>
                  <a:pt x="317" y="412"/>
                  <a:pt x="323" y="413"/>
                  <a:pt x="334" y="414"/>
                </a:cubicBezTo>
                <a:cubicBezTo>
                  <a:pt x="327" y="419"/>
                  <a:pt x="323" y="421"/>
                  <a:pt x="318" y="425"/>
                </a:cubicBezTo>
                <a:cubicBezTo>
                  <a:pt x="325" y="430"/>
                  <a:pt x="330" y="435"/>
                  <a:pt x="336" y="439"/>
                </a:cubicBezTo>
                <a:cubicBezTo>
                  <a:pt x="334" y="440"/>
                  <a:pt x="332" y="440"/>
                  <a:pt x="330" y="441"/>
                </a:cubicBezTo>
                <a:cubicBezTo>
                  <a:pt x="332" y="452"/>
                  <a:pt x="335" y="462"/>
                  <a:pt x="337" y="473"/>
                </a:cubicBezTo>
                <a:cubicBezTo>
                  <a:pt x="339" y="486"/>
                  <a:pt x="343" y="499"/>
                  <a:pt x="342" y="512"/>
                </a:cubicBezTo>
                <a:cubicBezTo>
                  <a:pt x="339" y="571"/>
                  <a:pt x="334" y="630"/>
                  <a:pt x="331" y="689"/>
                </a:cubicBezTo>
                <a:cubicBezTo>
                  <a:pt x="326" y="815"/>
                  <a:pt x="320" y="941"/>
                  <a:pt x="317" y="1067"/>
                </a:cubicBezTo>
                <a:cubicBezTo>
                  <a:pt x="312" y="1293"/>
                  <a:pt x="312" y="1519"/>
                  <a:pt x="307" y="1744"/>
                </a:cubicBezTo>
                <a:cubicBezTo>
                  <a:pt x="304" y="1851"/>
                  <a:pt x="293" y="1957"/>
                  <a:pt x="289" y="2064"/>
                </a:cubicBezTo>
                <a:cubicBezTo>
                  <a:pt x="287" y="2138"/>
                  <a:pt x="290" y="2213"/>
                  <a:pt x="292" y="2287"/>
                </a:cubicBezTo>
                <a:cubicBezTo>
                  <a:pt x="292" y="2335"/>
                  <a:pt x="294" y="2383"/>
                  <a:pt x="295" y="2431"/>
                </a:cubicBezTo>
                <a:cubicBezTo>
                  <a:pt x="295" y="2437"/>
                  <a:pt x="296" y="2443"/>
                  <a:pt x="299" y="2448"/>
                </a:cubicBezTo>
                <a:cubicBezTo>
                  <a:pt x="302" y="2457"/>
                  <a:pt x="311" y="2464"/>
                  <a:pt x="312" y="2473"/>
                </a:cubicBezTo>
                <a:cubicBezTo>
                  <a:pt x="320" y="2581"/>
                  <a:pt x="331" y="2688"/>
                  <a:pt x="334" y="2796"/>
                </a:cubicBezTo>
                <a:cubicBezTo>
                  <a:pt x="340" y="2971"/>
                  <a:pt x="345" y="3146"/>
                  <a:pt x="363" y="3320"/>
                </a:cubicBezTo>
                <a:cubicBezTo>
                  <a:pt x="375" y="3448"/>
                  <a:pt x="382" y="3575"/>
                  <a:pt x="391" y="3703"/>
                </a:cubicBezTo>
                <a:cubicBezTo>
                  <a:pt x="398" y="3801"/>
                  <a:pt x="403" y="3899"/>
                  <a:pt x="412" y="3998"/>
                </a:cubicBezTo>
                <a:cubicBezTo>
                  <a:pt x="419" y="4078"/>
                  <a:pt x="430" y="4159"/>
                  <a:pt x="439" y="4239"/>
                </a:cubicBezTo>
                <a:cubicBezTo>
                  <a:pt x="442" y="4260"/>
                  <a:pt x="445" y="4280"/>
                  <a:pt x="448" y="4300"/>
                </a:cubicBezTo>
                <a:cubicBezTo>
                  <a:pt x="446" y="4300"/>
                  <a:pt x="445" y="4300"/>
                  <a:pt x="444" y="4301"/>
                </a:cubicBezTo>
                <a:cubicBezTo>
                  <a:pt x="437" y="4279"/>
                  <a:pt x="431" y="4257"/>
                  <a:pt x="424" y="4235"/>
                </a:cubicBezTo>
                <a:cubicBezTo>
                  <a:pt x="423" y="4235"/>
                  <a:pt x="421" y="4236"/>
                  <a:pt x="419" y="4236"/>
                </a:cubicBezTo>
                <a:cubicBezTo>
                  <a:pt x="424" y="4266"/>
                  <a:pt x="428" y="4296"/>
                  <a:pt x="432" y="4326"/>
                </a:cubicBezTo>
                <a:cubicBezTo>
                  <a:pt x="431" y="4326"/>
                  <a:pt x="430" y="4327"/>
                  <a:pt x="429" y="4327"/>
                </a:cubicBezTo>
                <a:cubicBezTo>
                  <a:pt x="421" y="4313"/>
                  <a:pt x="414" y="4300"/>
                  <a:pt x="406" y="4286"/>
                </a:cubicBezTo>
                <a:cubicBezTo>
                  <a:pt x="403" y="4287"/>
                  <a:pt x="401" y="4288"/>
                  <a:pt x="399" y="4290"/>
                </a:cubicBezTo>
                <a:cubicBezTo>
                  <a:pt x="402" y="4296"/>
                  <a:pt x="403" y="4303"/>
                  <a:pt x="407" y="4308"/>
                </a:cubicBezTo>
                <a:cubicBezTo>
                  <a:pt x="426" y="4337"/>
                  <a:pt x="448" y="4366"/>
                  <a:pt x="465" y="4396"/>
                </a:cubicBezTo>
                <a:cubicBezTo>
                  <a:pt x="484" y="4428"/>
                  <a:pt x="510" y="4456"/>
                  <a:pt x="516" y="4494"/>
                </a:cubicBezTo>
                <a:cubicBezTo>
                  <a:pt x="516" y="4498"/>
                  <a:pt x="521" y="4501"/>
                  <a:pt x="525" y="4505"/>
                </a:cubicBezTo>
                <a:cubicBezTo>
                  <a:pt x="528" y="4499"/>
                  <a:pt x="531" y="4495"/>
                  <a:pt x="534" y="4490"/>
                </a:cubicBezTo>
                <a:cubicBezTo>
                  <a:pt x="538" y="4496"/>
                  <a:pt x="541" y="4502"/>
                  <a:pt x="541" y="4502"/>
                </a:cubicBezTo>
                <a:cubicBezTo>
                  <a:pt x="551" y="4503"/>
                  <a:pt x="555" y="4504"/>
                  <a:pt x="562" y="4505"/>
                </a:cubicBezTo>
                <a:cubicBezTo>
                  <a:pt x="556" y="4486"/>
                  <a:pt x="550" y="4469"/>
                  <a:pt x="544" y="4452"/>
                </a:cubicBezTo>
                <a:cubicBezTo>
                  <a:pt x="550" y="4453"/>
                  <a:pt x="556" y="4454"/>
                  <a:pt x="562" y="4455"/>
                </a:cubicBezTo>
                <a:cubicBezTo>
                  <a:pt x="562" y="4446"/>
                  <a:pt x="562" y="4440"/>
                  <a:pt x="562" y="4429"/>
                </a:cubicBezTo>
                <a:cubicBezTo>
                  <a:pt x="592" y="4466"/>
                  <a:pt x="585" y="4515"/>
                  <a:pt x="619" y="4545"/>
                </a:cubicBezTo>
                <a:cubicBezTo>
                  <a:pt x="619" y="4536"/>
                  <a:pt x="619" y="4528"/>
                  <a:pt x="617" y="4520"/>
                </a:cubicBezTo>
                <a:cubicBezTo>
                  <a:pt x="609" y="4492"/>
                  <a:pt x="616" y="4483"/>
                  <a:pt x="642" y="4482"/>
                </a:cubicBezTo>
                <a:cubicBezTo>
                  <a:pt x="641" y="4457"/>
                  <a:pt x="639" y="4433"/>
                  <a:pt x="638" y="4408"/>
                </a:cubicBezTo>
                <a:cubicBezTo>
                  <a:pt x="642" y="4407"/>
                  <a:pt x="646" y="4407"/>
                  <a:pt x="649" y="4406"/>
                </a:cubicBezTo>
                <a:cubicBezTo>
                  <a:pt x="656" y="4452"/>
                  <a:pt x="662" y="4497"/>
                  <a:pt x="668" y="4543"/>
                </a:cubicBezTo>
                <a:cubicBezTo>
                  <a:pt x="670" y="4542"/>
                  <a:pt x="673" y="4542"/>
                  <a:pt x="675" y="4542"/>
                </a:cubicBezTo>
                <a:cubicBezTo>
                  <a:pt x="675" y="4505"/>
                  <a:pt x="675" y="4468"/>
                  <a:pt x="675" y="4431"/>
                </a:cubicBezTo>
                <a:cubicBezTo>
                  <a:pt x="677" y="4431"/>
                  <a:pt x="678" y="4431"/>
                  <a:pt x="679" y="4431"/>
                </a:cubicBezTo>
                <a:cubicBezTo>
                  <a:pt x="684" y="4467"/>
                  <a:pt x="688" y="4503"/>
                  <a:pt x="692" y="4539"/>
                </a:cubicBezTo>
                <a:cubicBezTo>
                  <a:pt x="694" y="4538"/>
                  <a:pt x="697" y="4538"/>
                  <a:pt x="699" y="4538"/>
                </a:cubicBezTo>
                <a:cubicBezTo>
                  <a:pt x="713" y="4475"/>
                  <a:pt x="702" y="4414"/>
                  <a:pt x="691" y="4352"/>
                </a:cubicBezTo>
                <a:cubicBezTo>
                  <a:pt x="693" y="4352"/>
                  <a:pt x="696" y="4353"/>
                  <a:pt x="698" y="4353"/>
                </a:cubicBezTo>
                <a:cubicBezTo>
                  <a:pt x="701" y="4345"/>
                  <a:pt x="703" y="4336"/>
                  <a:pt x="706" y="4327"/>
                </a:cubicBezTo>
                <a:cubicBezTo>
                  <a:pt x="708" y="4327"/>
                  <a:pt x="710" y="4327"/>
                  <a:pt x="711" y="4327"/>
                </a:cubicBezTo>
                <a:cubicBezTo>
                  <a:pt x="715" y="4351"/>
                  <a:pt x="719" y="4375"/>
                  <a:pt x="723" y="4402"/>
                </a:cubicBezTo>
                <a:cubicBezTo>
                  <a:pt x="730" y="4398"/>
                  <a:pt x="733" y="4395"/>
                  <a:pt x="738" y="4391"/>
                </a:cubicBezTo>
                <a:cubicBezTo>
                  <a:pt x="740" y="4403"/>
                  <a:pt x="742" y="4412"/>
                  <a:pt x="744" y="4421"/>
                </a:cubicBezTo>
                <a:cubicBezTo>
                  <a:pt x="746" y="4434"/>
                  <a:pt x="745" y="4451"/>
                  <a:pt x="753" y="4459"/>
                </a:cubicBezTo>
                <a:cubicBezTo>
                  <a:pt x="766" y="4472"/>
                  <a:pt x="765" y="4486"/>
                  <a:pt x="766" y="4501"/>
                </a:cubicBezTo>
                <a:cubicBezTo>
                  <a:pt x="767" y="4510"/>
                  <a:pt x="768" y="4518"/>
                  <a:pt x="769" y="4526"/>
                </a:cubicBezTo>
                <a:cubicBezTo>
                  <a:pt x="772" y="4526"/>
                  <a:pt x="775" y="4526"/>
                  <a:pt x="777" y="4527"/>
                </a:cubicBezTo>
                <a:cubicBezTo>
                  <a:pt x="781" y="4513"/>
                  <a:pt x="787" y="4499"/>
                  <a:pt x="789" y="4485"/>
                </a:cubicBezTo>
                <a:cubicBezTo>
                  <a:pt x="791" y="4469"/>
                  <a:pt x="789" y="4453"/>
                  <a:pt x="789" y="4437"/>
                </a:cubicBezTo>
                <a:cubicBezTo>
                  <a:pt x="791" y="4437"/>
                  <a:pt x="793" y="4437"/>
                  <a:pt x="794" y="4437"/>
                </a:cubicBezTo>
                <a:cubicBezTo>
                  <a:pt x="796" y="4478"/>
                  <a:pt x="797" y="4518"/>
                  <a:pt x="798" y="4558"/>
                </a:cubicBezTo>
                <a:cubicBezTo>
                  <a:pt x="801" y="4558"/>
                  <a:pt x="804" y="4559"/>
                  <a:pt x="807" y="4559"/>
                </a:cubicBezTo>
                <a:cubicBezTo>
                  <a:pt x="807" y="4551"/>
                  <a:pt x="808" y="4542"/>
                  <a:pt x="809" y="4540"/>
                </a:cubicBezTo>
                <a:cubicBezTo>
                  <a:pt x="822" y="4532"/>
                  <a:pt x="832" y="4523"/>
                  <a:pt x="843" y="4521"/>
                </a:cubicBezTo>
                <a:cubicBezTo>
                  <a:pt x="859" y="4519"/>
                  <a:pt x="858" y="4510"/>
                  <a:pt x="860" y="4500"/>
                </a:cubicBezTo>
                <a:cubicBezTo>
                  <a:pt x="865" y="4468"/>
                  <a:pt x="871" y="4437"/>
                  <a:pt x="876" y="4406"/>
                </a:cubicBezTo>
                <a:cubicBezTo>
                  <a:pt x="883" y="4410"/>
                  <a:pt x="889" y="4412"/>
                  <a:pt x="895" y="4416"/>
                </a:cubicBezTo>
                <a:cubicBezTo>
                  <a:pt x="890" y="4466"/>
                  <a:pt x="885" y="4515"/>
                  <a:pt x="881" y="4565"/>
                </a:cubicBezTo>
                <a:cubicBezTo>
                  <a:pt x="910" y="4515"/>
                  <a:pt x="902" y="4455"/>
                  <a:pt x="926" y="4406"/>
                </a:cubicBezTo>
                <a:cubicBezTo>
                  <a:pt x="928" y="4424"/>
                  <a:pt x="930" y="4444"/>
                  <a:pt x="933" y="4463"/>
                </a:cubicBezTo>
                <a:cubicBezTo>
                  <a:pt x="935" y="4463"/>
                  <a:pt x="937" y="4463"/>
                  <a:pt x="940" y="4463"/>
                </a:cubicBezTo>
                <a:cubicBezTo>
                  <a:pt x="945" y="4451"/>
                  <a:pt x="950" y="4439"/>
                  <a:pt x="955" y="4426"/>
                </a:cubicBezTo>
                <a:cubicBezTo>
                  <a:pt x="956" y="4427"/>
                  <a:pt x="957" y="4427"/>
                  <a:pt x="958" y="4427"/>
                </a:cubicBezTo>
                <a:cubicBezTo>
                  <a:pt x="955" y="4450"/>
                  <a:pt x="952" y="4473"/>
                  <a:pt x="949" y="4496"/>
                </a:cubicBezTo>
                <a:cubicBezTo>
                  <a:pt x="951" y="4496"/>
                  <a:pt x="953" y="4497"/>
                  <a:pt x="955" y="4498"/>
                </a:cubicBezTo>
                <a:cubicBezTo>
                  <a:pt x="961" y="4486"/>
                  <a:pt x="967" y="4475"/>
                  <a:pt x="971" y="4463"/>
                </a:cubicBezTo>
                <a:cubicBezTo>
                  <a:pt x="977" y="4447"/>
                  <a:pt x="980" y="4431"/>
                  <a:pt x="988" y="4416"/>
                </a:cubicBezTo>
                <a:cubicBezTo>
                  <a:pt x="992" y="4408"/>
                  <a:pt x="1003" y="4404"/>
                  <a:pt x="1011" y="4398"/>
                </a:cubicBezTo>
                <a:cubicBezTo>
                  <a:pt x="1013" y="4400"/>
                  <a:pt x="1014" y="4401"/>
                  <a:pt x="1015" y="4402"/>
                </a:cubicBezTo>
                <a:cubicBezTo>
                  <a:pt x="1016" y="4398"/>
                  <a:pt x="1017" y="4394"/>
                  <a:pt x="1018" y="4390"/>
                </a:cubicBezTo>
                <a:cubicBezTo>
                  <a:pt x="1026" y="4393"/>
                  <a:pt x="1032" y="4396"/>
                  <a:pt x="1040" y="4399"/>
                </a:cubicBezTo>
                <a:cubicBezTo>
                  <a:pt x="1039" y="4411"/>
                  <a:pt x="1038" y="4424"/>
                  <a:pt x="1036" y="4439"/>
                </a:cubicBezTo>
                <a:cubicBezTo>
                  <a:pt x="1044" y="4436"/>
                  <a:pt x="1049" y="4433"/>
                  <a:pt x="1057" y="4430"/>
                </a:cubicBezTo>
                <a:cubicBezTo>
                  <a:pt x="1055" y="4460"/>
                  <a:pt x="1054" y="4487"/>
                  <a:pt x="1052" y="4516"/>
                </a:cubicBezTo>
                <a:cubicBezTo>
                  <a:pt x="1057" y="4504"/>
                  <a:pt x="1062" y="4494"/>
                  <a:pt x="1067" y="4483"/>
                </a:cubicBezTo>
                <a:cubicBezTo>
                  <a:pt x="1069" y="4484"/>
                  <a:pt x="1070" y="4485"/>
                  <a:pt x="1072" y="4485"/>
                </a:cubicBezTo>
                <a:cubicBezTo>
                  <a:pt x="1071" y="4501"/>
                  <a:pt x="1070" y="4516"/>
                  <a:pt x="1068" y="4535"/>
                </a:cubicBezTo>
                <a:cubicBezTo>
                  <a:pt x="1093" y="4506"/>
                  <a:pt x="1115" y="4480"/>
                  <a:pt x="1137" y="4455"/>
                </a:cubicBezTo>
                <a:cubicBezTo>
                  <a:pt x="1140" y="4451"/>
                  <a:pt x="1144" y="4449"/>
                  <a:pt x="1147" y="4446"/>
                </a:cubicBezTo>
                <a:cubicBezTo>
                  <a:pt x="1155" y="4435"/>
                  <a:pt x="1165" y="4426"/>
                  <a:pt x="1171" y="4414"/>
                </a:cubicBezTo>
                <a:cubicBezTo>
                  <a:pt x="1177" y="4401"/>
                  <a:pt x="1178" y="4387"/>
                  <a:pt x="1182" y="4373"/>
                </a:cubicBezTo>
                <a:cubicBezTo>
                  <a:pt x="1189" y="4346"/>
                  <a:pt x="1191" y="4344"/>
                  <a:pt x="1222" y="4323"/>
                </a:cubicBezTo>
                <a:cubicBezTo>
                  <a:pt x="1218" y="4389"/>
                  <a:pt x="1220" y="4451"/>
                  <a:pt x="1180" y="4507"/>
                </a:cubicBezTo>
                <a:cubicBezTo>
                  <a:pt x="1201" y="4508"/>
                  <a:pt x="1212" y="4499"/>
                  <a:pt x="1217" y="4485"/>
                </a:cubicBezTo>
                <a:cubicBezTo>
                  <a:pt x="1225" y="4462"/>
                  <a:pt x="1231" y="4438"/>
                  <a:pt x="1239" y="4415"/>
                </a:cubicBezTo>
                <a:cubicBezTo>
                  <a:pt x="1248" y="4391"/>
                  <a:pt x="1248" y="4360"/>
                  <a:pt x="1280" y="4349"/>
                </a:cubicBezTo>
                <a:cubicBezTo>
                  <a:pt x="1284" y="4347"/>
                  <a:pt x="1287" y="4338"/>
                  <a:pt x="1288" y="4332"/>
                </a:cubicBezTo>
                <a:cubicBezTo>
                  <a:pt x="1290" y="4321"/>
                  <a:pt x="1290" y="4311"/>
                  <a:pt x="1292" y="4300"/>
                </a:cubicBezTo>
                <a:cubicBezTo>
                  <a:pt x="1293" y="4294"/>
                  <a:pt x="1298" y="4289"/>
                  <a:pt x="1301" y="4283"/>
                </a:cubicBezTo>
                <a:cubicBezTo>
                  <a:pt x="1303" y="4284"/>
                  <a:pt x="1305" y="4285"/>
                  <a:pt x="1307" y="4286"/>
                </a:cubicBezTo>
                <a:cubicBezTo>
                  <a:pt x="1303" y="4302"/>
                  <a:pt x="1299" y="4317"/>
                  <a:pt x="1295" y="4333"/>
                </a:cubicBezTo>
                <a:cubicBezTo>
                  <a:pt x="1305" y="4322"/>
                  <a:pt x="1312" y="4310"/>
                  <a:pt x="1319" y="4298"/>
                </a:cubicBezTo>
                <a:cubicBezTo>
                  <a:pt x="1327" y="4288"/>
                  <a:pt x="1336" y="4278"/>
                  <a:pt x="1343" y="4270"/>
                </a:cubicBezTo>
                <a:cubicBezTo>
                  <a:pt x="1355" y="4290"/>
                  <a:pt x="1365" y="4307"/>
                  <a:pt x="1375" y="4325"/>
                </a:cubicBezTo>
                <a:cubicBezTo>
                  <a:pt x="1376" y="4324"/>
                  <a:pt x="1377" y="4324"/>
                  <a:pt x="1377" y="4323"/>
                </a:cubicBezTo>
                <a:cubicBezTo>
                  <a:pt x="1374" y="4306"/>
                  <a:pt x="1371" y="4289"/>
                  <a:pt x="1367" y="4272"/>
                </a:cubicBezTo>
                <a:cubicBezTo>
                  <a:pt x="1380" y="4277"/>
                  <a:pt x="1390" y="4285"/>
                  <a:pt x="1401" y="4286"/>
                </a:cubicBezTo>
                <a:cubicBezTo>
                  <a:pt x="1415" y="4288"/>
                  <a:pt x="1423" y="4295"/>
                  <a:pt x="1428" y="4308"/>
                </a:cubicBezTo>
                <a:cubicBezTo>
                  <a:pt x="1450" y="4359"/>
                  <a:pt x="1487" y="4396"/>
                  <a:pt x="1533" y="4424"/>
                </a:cubicBezTo>
                <a:cubicBezTo>
                  <a:pt x="1558" y="4439"/>
                  <a:pt x="1557" y="4438"/>
                  <a:pt x="1541" y="4465"/>
                </a:cubicBezTo>
                <a:cubicBezTo>
                  <a:pt x="1537" y="4472"/>
                  <a:pt x="1536" y="4482"/>
                  <a:pt x="1537" y="4490"/>
                </a:cubicBezTo>
                <a:cubicBezTo>
                  <a:pt x="1539" y="4502"/>
                  <a:pt x="1545" y="4514"/>
                  <a:pt x="1549" y="4527"/>
                </a:cubicBezTo>
                <a:cubicBezTo>
                  <a:pt x="1537" y="4538"/>
                  <a:pt x="1525" y="4537"/>
                  <a:pt x="1510" y="4530"/>
                </a:cubicBezTo>
                <a:cubicBezTo>
                  <a:pt x="1498" y="4525"/>
                  <a:pt x="1482" y="4532"/>
                  <a:pt x="1467" y="4533"/>
                </a:cubicBezTo>
                <a:cubicBezTo>
                  <a:pt x="1464" y="4550"/>
                  <a:pt x="1476" y="4581"/>
                  <a:pt x="1489" y="4589"/>
                </a:cubicBezTo>
                <a:cubicBezTo>
                  <a:pt x="1491" y="4590"/>
                  <a:pt x="1494" y="4590"/>
                  <a:pt x="1496" y="4591"/>
                </a:cubicBezTo>
                <a:cubicBezTo>
                  <a:pt x="1510" y="4592"/>
                  <a:pt x="1524" y="4593"/>
                  <a:pt x="1538" y="4593"/>
                </a:cubicBezTo>
                <a:cubicBezTo>
                  <a:pt x="1541" y="4593"/>
                  <a:pt x="1543" y="4592"/>
                  <a:pt x="1547" y="4591"/>
                </a:cubicBezTo>
                <a:cubicBezTo>
                  <a:pt x="1544" y="4585"/>
                  <a:pt x="1542" y="4581"/>
                  <a:pt x="1539" y="4576"/>
                </a:cubicBezTo>
                <a:cubicBezTo>
                  <a:pt x="1550" y="4570"/>
                  <a:pt x="1561" y="4565"/>
                  <a:pt x="1571" y="4559"/>
                </a:cubicBezTo>
                <a:cubicBezTo>
                  <a:pt x="1571" y="4561"/>
                  <a:pt x="1571" y="4563"/>
                  <a:pt x="1571" y="4565"/>
                </a:cubicBezTo>
                <a:cubicBezTo>
                  <a:pt x="1579" y="4567"/>
                  <a:pt x="1587" y="4569"/>
                  <a:pt x="1595" y="4570"/>
                </a:cubicBezTo>
                <a:cubicBezTo>
                  <a:pt x="1605" y="4572"/>
                  <a:pt x="1616" y="4572"/>
                  <a:pt x="1626" y="4575"/>
                </a:cubicBezTo>
                <a:cubicBezTo>
                  <a:pt x="1639" y="4577"/>
                  <a:pt x="1651" y="4581"/>
                  <a:pt x="1667" y="4586"/>
                </a:cubicBezTo>
                <a:cubicBezTo>
                  <a:pt x="1670" y="4607"/>
                  <a:pt x="1693" y="4602"/>
                  <a:pt x="1714" y="4609"/>
                </a:cubicBezTo>
                <a:cubicBezTo>
                  <a:pt x="1713" y="4584"/>
                  <a:pt x="1725" y="4564"/>
                  <a:pt x="1746" y="4569"/>
                </a:cubicBezTo>
                <a:cubicBezTo>
                  <a:pt x="1768" y="4573"/>
                  <a:pt x="1791" y="4588"/>
                  <a:pt x="1805" y="4605"/>
                </a:cubicBezTo>
                <a:cubicBezTo>
                  <a:pt x="1817" y="4620"/>
                  <a:pt x="1820" y="4612"/>
                  <a:pt x="1831" y="4604"/>
                </a:cubicBezTo>
                <a:cubicBezTo>
                  <a:pt x="1806" y="4593"/>
                  <a:pt x="1780" y="4583"/>
                  <a:pt x="1790" y="4549"/>
                </a:cubicBezTo>
                <a:cubicBezTo>
                  <a:pt x="1832" y="4553"/>
                  <a:pt x="1873" y="4557"/>
                  <a:pt x="1915" y="4561"/>
                </a:cubicBezTo>
                <a:cubicBezTo>
                  <a:pt x="1915" y="4563"/>
                  <a:pt x="1915" y="4566"/>
                  <a:pt x="1916" y="4569"/>
                </a:cubicBezTo>
                <a:cubicBezTo>
                  <a:pt x="1904" y="4572"/>
                  <a:pt x="1893" y="4574"/>
                  <a:pt x="1880" y="4578"/>
                </a:cubicBezTo>
                <a:cubicBezTo>
                  <a:pt x="1887" y="4598"/>
                  <a:pt x="1899" y="4572"/>
                  <a:pt x="1909" y="4584"/>
                </a:cubicBezTo>
                <a:cubicBezTo>
                  <a:pt x="1904" y="4592"/>
                  <a:pt x="1899" y="4602"/>
                  <a:pt x="1894" y="4612"/>
                </a:cubicBezTo>
                <a:cubicBezTo>
                  <a:pt x="1892" y="4614"/>
                  <a:pt x="1893" y="4620"/>
                  <a:pt x="1894" y="4620"/>
                </a:cubicBezTo>
                <a:cubicBezTo>
                  <a:pt x="1907" y="4624"/>
                  <a:pt x="1916" y="4647"/>
                  <a:pt x="1936" y="4629"/>
                </a:cubicBezTo>
                <a:cubicBezTo>
                  <a:pt x="1934" y="4621"/>
                  <a:pt x="1932" y="4613"/>
                  <a:pt x="1931" y="4609"/>
                </a:cubicBezTo>
                <a:cubicBezTo>
                  <a:pt x="1951" y="4596"/>
                  <a:pt x="1968" y="4584"/>
                  <a:pt x="1986" y="4572"/>
                </a:cubicBezTo>
                <a:cubicBezTo>
                  <a:pt x="2000" y="4562"/>
                  <a:pt x="2012" y="4547"/>
                  <a:pt x="2028" y="4543"/>
                </a:cubicBezTo>
                <a:cubicBezTo>
                  <a:pt x="2057" y="4535"/>
                  <a:pt x="2083" y="4514"/>
                  <a:pt x="2116" y="4526"/>
                </a:cubicBezTo>
                <a:cubicBezTo>
                  <a:pt x="2131" y="4531"/>
                  <a:pt x="2147" y="4554"/>
                  <a:pt x="2146" y="4569"/>
                </a:cubicBezTo>
                <a:cubicBezTo>
                  <a:pt x="2146" y="4602"/>
                  <a:pt x="2146" y="4634"/>
                  <a:pt x="2146" y="4672"/>
                </a:cubicBezTo>
                <a:cubicBezTo>
                  <a:pt x="2165" y="4648"/>
                  <a:pt x="2169" y="4627"/>
                  <a:pt x="2170" y="4604"/>
                </a:cubicBezTo>
                <a:cubicBezTo>
                  <a:pt x="2170" y="4582"/>
                  <a:pt x="2170" y="4559"/>
                  <a:pt x="2170" y="4539"/>
                </a:cubicBezTo>
                <a:cubicBezTo>
                  <a:pt x="2185" y="4542"/>
                  <a:pt x="2200" y="4545"/>
                  <a:pt x="2216" y="4548"/>
                </a:cubicBezTo>
                <a:cubicBezTo>
                  <a:pt x="2220" y="4538"/>
                  <a:pt x="2225" y="4529"/>
                  <a:pt x="2233" y="4515"/>
                </a:cubicBezTo>
                <a:cubicBezTo>
                  <a:pt x="2237" y="4559"/>
                  <a:pt x="2241" y="4597"/>
                  <a:pt x="2244" y="4635"/>
                </a:cubicBezTo>
                <a:cubicBezTo>
                  <a:pt x="2246" y="4648"/>
                  <a:pt x="2246" y="4661"/>
                  <a:pt x="2247" y="4674"/>
                </a:cubicBezTo>
                <a:cubicBezTo>
                  <a:pt x="2249" y="4675"/>
                  <a:pt x="2250" y="4675"/>
                  <a:pt x="2252" y="4675"/>
                </a:cubicBezTo>
                <a:cubicBezTo>
                  <a:pt x="2259" y="4662"/>
                  <a:pt x="2266" y="4649"/>
                  <a:pt x="2275" y="4631"/>
                </a:cubicBezTo>
                <a:cubicBezTo>
                  <a:pt x="2296" y="4661"/>
                  <a:pt x="2312" y="4687"/>
                  <a:pt x="2302" y="4723"/>
                </a:cubicBezTo>
                <a:cubicBezTo>
                  <a:pt x="2301" y="4725"/>
                  <a:pt x="2303" y="4731"/>
                  <a:pt x="2305" y="4732"/>
                </a:cubicBezTo>
                <a:cubicBezTo>
                  <a:pt x="2308" y="4733"/>
                  <a:pt x="2314" y="4732"/>
                  <a:pt x="2315" y="4730"/>
                </a:cubicBezTo>
                <a:cubicBezTo>
                  <a:pt x="2318" y="4726"/>
                  <a:pt x="2317" y="4721"/>
                  <a:pt x="2319" y="4717"/>
                </a:cubicBezTo>
                <a:cubicBezTo>
                  <a:pt x="2324" y="4706"/>
                  <a:pt x="2325" y="4690"/>
                  <a:pt x="2342" y="4693"/>
                </a:cubicBezTo>
                <a:cubicBezTo>
                  <a:pt x="2352" y="4694"/>
                  <a:pt x="2360" y="4699"/>
                  <a:pt x="2370" y="4703"/>
                </a:cubicBezTo>
                <a:cubicBezTo>
                  <a:pt x="2387" y="4671"/>
                  <a:pt x="2375" y="4638"/>
                  <a:pt x="2378" y="4606"/>
                </a:cubicBezTo>
                <a:cubicBezTo>
                  <a:pt x="2381" y="4574"/>
                  <a:pt x="2383" y="4542"/>
                  <a:pt x="2385" y="4510"/>
                </a:cubicBezTo>
                <a:cubicBezTo>
                  <a:pt x="2388" y="4510"/>
                  <a:pt x="2390" y="4511"/>
                  <a:pt x="2393" y="4511"/>
                </a:cubicBezTo>
                <a:cubicBezTo>
                  <a:pt x="2392" y="4518"/>
                  <a:pt x="2390" y="4524"/>
                  <a:pt x="2390" y="4531"/>
                </a:cubicBezTo>
                <a:cubicBezTo>
                  <a:pt x="2389" y="4553"/>
                  <a:pt x="2382" y="4580"/>
                  <a:pt x="2392" y="4597"/>
                </a:cubicBezTo>
                <a:cubicBezTo>
                  <a:pt x="2401" y="4612"/>
                  <a:pt x="2400" y="4625"/>
                  <a:pt x="2399" y="4639"/>
                </a:cubicBezTo>
                <a:cubicBezTo>
                  <a:pt x="2398" y="4651"/>
                  <a:pt x="2392" y="4663"/>
                  <a:pt x="2389" y="4675"/>
                </a:cubicBezTo>
                <a:cubicBezTo>
                  <a:pt x="2389" y="4677"/>
                  <a:pt x="2389" y="4678"/>
                  <a:pt x="2390" y="4681"/>
                </a:cubicBezTo>
                <a:cubicBezTo>
                  <a:pt x="2394" y="4677"/>
                  <a:pt x="2398" y="4674"/>
                  <a:pt x="2403" y="4670"/>
                </a:cubicBezTo>
                <a:cubicBezTo>
                  <a:pt x="2402" y="4677"/>
                  <a:pt x="2402" y="4681"/>
                  <a:pt x="2401" y="4691"/>
                </a:cubicBezTo>
                <a:cubicBezTo>
                  <a:pt x="2407" y="4675"/>
                  <a:pt x="2412" y="4665"/>
                  <a:pt x="2416" y="4654"/>
                </a:cubicBezTo>
                <a:cubicBezTo>
                  <a:pt x="2426" y="4659"/>
                  <a:pt x="2437" y="4664"/>
                  <a:pt x="2452" y="4670"/>
                </a:cubicBezTo>
                <a:cubicBezTo>
                  <a:pt x="2461" y="4650"/>
                  <a:pt x="2472" y="4626"/>
                  <a:pt x="2483" y="4601"/>
                </a:cubicBezTo>
                <a:cubicBezTo>
                  <a:pt x="2486" y="4601"/>
                  <a:pt x="2488" y="4602"/>
                  <a:pt x="2491" y="4602"/>
                </a:cubicBezTo>
                <a:cubicBezTo>
                  <a:pt x="2495" y="4620"/>
                  <a:pt x="2500" y="4639"/>
                  <a:pt x="2505" y="4659"/>
                </a:cubicBezTo>
                <a:cubicBezTo>
                  <a:pt x="2517" y="4638"/>
                  <a:pt x="2529" y="4618"/>
                  <a:pt x="2538" y="4598"/>
                </a:cubicBezTo>
                <a:cubicBezTo>
                  <a:pt x="2549" y="4572"/>
                  <a:pt x="2556" y="4545"/>
                  <a:pt x="2553" y="4516"/>
                </a:cubicBezTo>
                <a:cubicBezTo>
                  <a:pt x="2552" y="4505"/>
                  <a:pt x="2556" y="4494"/>
                  <a:pt x="2559" y="4483"/>
                </a:cubicBezTo>
                <a:cubicBezTo>
                  <a:pt x="2563" y="4466"/>
                  <a:pt x="2567" y="4449"/>
                  <a:pt x="2571" y="4431"/>
                </a:cubicBezTo>
                <a:cubicBezTo>
                  <a:pt x="2578" y="4402"/>
                  <a:pt x="2585" y="4372"/>
                  <a:pt x="2592" y="4341"/>
                </a:cubicBezTo>
                <a:cubicBezTo>
                  <a:pt x="2608" y="4350"/>
                  <a:pt x="2621" y="4357"/>
                  <a:pt x="2633" y="4364"/>
                </a:cubicBezTo>
                <a:cubicBezTo>
                  <a:pt x="2633" y="4366"/>
                  <a:pt x="2632" y="4367"/>
                  <a:pt x="2632" y="4368"/>
                </a:cubicBezTo>
                <a:cubicBezTo>
                  <a:pt x="2623" y="4366"/>
                  <a:pt x="2614" y="4364"/>
                  <a:pt x="2605" y="4363"/>
                </a:cubicBezTo>
                <a:cubicBezTo>
                  <a:pt x="2603" y="4366"/>
                  <a:pt x="2600" y="4371"/>
                  <a:pt x="2600" y="4371"/>
                </a:cubicBezTo>
                <a:cubicBezTo>
                  <a:pt x="2609" y="4374"/>
                  <a:pt x="2617" y="4376"/>
                  <a:pt x="2625" y="4379"/>
                </a:cubicBezTo>
                <a:cubicBezTo>
                  <a:pt x="2634" y="4383"/>
                  <a:pt x="2644" y="4387"/>
                  <a:pt x="2654" y="4392"/>
                </a:cubicBezTo>
                <a:cubicBezTo>
                  <a:pt x="2653" y="4394"/>
                  <a:pt x="2650" y="4399"/>
                  <a:pt x="2646" y="4405"/>
                </a:cubicBezTo>
                <a:cubicBezTo>
                  <a:pt x="2652" y="4406"/>
                  <a:pt x="2657" y="4406"/>
                  <a:pt x="2658" y="4407"/>
                </a:cubicBezTo>
                <a:cubicBezTo>
                  <a:pt x="2659" y="4424"/>
                  <a:pt x="2660" y="4439"/>
                  <a:pt x="2661" y="4461"/>
                </a:cubicBezTo>
                <a:cubicBezTo>
                  <a:pt x="2669" y="4452"/>
                  <a:pt x="2672" y="4449"/>
                  <a:pt x="2673" y="4448"/>
                </a:cubicBezTo>
                <a:cubicBezTo>
                  <a:pt x="2682" y="4455"/>
                  <a:pt x="2690" y="4461"/>
                  <a:pt x="2699" y="4467"/>
                </a:cubicBezTo>
                <a:cubicBezTo>
                  <a:pt x="2704" y="4456"/>
                  <a:pt x="2707" y="4450"/>
                  <a:pt x="2711" y="4441"/>
                </a:cubicBezTo>
                <a:cubicBezTo>
                  <a:pt x="2715" y="4451"/>
                  <a:pt x="2718" y="4458"/>
                  <a:pt x="2721" y="4466"/>
                </a:cubicBezTo>
                <a:cubicBezTo>
                  <a:pt x="2736" y="4449"/>
                  <a:pt x="2743" y="4466"/>
                  <a:pt x="2755" y="4470"/>
                </a:cubicBezTo>
                <a:cubicBezTo>
                  <a:pt x="2745" y="4459"/>
                  <a:pt x="2736" y="4449"/>
                  <a:pt x="2723" y="4434"/>
                </a:cubicBezTo>
                <a:cubicBezTo>
                  <a:pt x="2751" y="4437"/>
                  <a:pt x="2773" y="4437"/>
                  <a:pt x="2793" y="4450"/>
                </a:cubicBezTo>
                <a:cubicBezTo>
                  <a:pt x="2813" y="4463"/>
                  <a:pt x="2835" y="4472"/>
                  <a:pt x="2861" y="4485"/>
                </a:cubicBezTo>
                <a:cubicBezTo>
                  <a:pt x="2880" y="4476"/>
                  <a:pt x="2899" y="4493"/>
                  <a:pt x="2921" y="4501"/>
                </a:cubicBezTo>
                <a:cubicBezTo>
                  <a:pt x="2948" y="4511"/>
                  <a:pt x="2959" y="4532"/>
                  <a:pt x="2969" y="4558"/>
                </a:cubicBezTo>
                <a:close/>
                <a:moveTo>
                  <a:pt x="324" y="4232"/>
                </a:moveTo>
                <a:cubicBezTo>
                  <a:pt x="323" y="4233"/>
                  <a:pt x="322" y="4233"/>
                  <a:pt x="321" y="4233"/>
                </a:cubicBezTo>
                <a:cubicBezTo>
                  <a:pt x="320" y="4239"/>
                  <a:pt x="317" y="4245"/>
                  <a:pt x="318" y="4250"/>
                </a:cubicBezTo>
                <a:cubicBezTo>
                  <a:pt x="327" y="4301"/>
                  <a:pt x="347" y="4347"/>
                  <a:pt x="378" y="4388"/>
                </a:cubicBezTo>
                <a:cubicBezTo>
                  <a:pt x="390" y="4405"/>
                  <a:pt x="404" y="4421"/>
                  <a:pt x="416" y="4438"/>
                </a:cubicBezTo>
                <a:cubicBezTo>
                  <a:pt x="418" y="4437"/>
                  <a:pt x="420" y="4436"/>
                  <a:pt x="421" y="4436"/>
                </a:cubicBezTo>
                <a:cubicBezTo>
                  <a:pt x="418" y="4428"/>
                  <a:pt x="415" y="4421"/>
                  <a:pt x="412" y="4414"/>
                </a:cubicBezTo>
                <a:cubicBezTo>
                  <a:pt x="395" y="4374"/>
                  <a:pt x="362" y="4342"/>
                  <a:pt x="356" y="4295"/>
                </a:cubicBezTo>
                <a:cubicBezTo>
                  <a:pt x="352" y="4262"/>
                  <a:pt x="338" y="4230"/>
                  <a:pt x="333" y="4196"/>
                </a:cubicBezTo>
                <a:cubicBezTo>
                  <a:pt x="322" y="4112"/>
                  <a:pt x="313" y="4026"/>
                  <a:pt x="303" y="3941"/>
                </a:cubicBezTo>
                <a:cubicBezTo>
                  <a:pt x="301" y="3919"/>
                  <a:pt x="298" y="3898"/>
                  <a:pt x="295" y="3876"/>
                </a:cubicBezTo>
                <a:cubicBezTo>
                  <a:pt x="292" y="3876"/>
                  <a:pt x="289" y="3877"/>
                  <a:pt x="286" y="3877"/>
                </a:cubicBezTo>
                <a:cubicBezTo>
                  <a:pt x="299" y="3995"/>
                  <a:pt x="311" y="4114"/>
                  <a:pt x="324" y="4232"/>
                </a:cubicBezTo>
                <a:close/>
                <a:moveTo>
                  <a:pt x="251" y="446"/>
                </a:moveTo>
                <a:cubicBezTo>
                  <a:pt x="250" y="445"/>
                  <a:pt x="248" y="443"/>
                  <a:pt x="247" y="441"/>
                </a:cubicBezTo>
                <a:cubicBezTo>
                  <a:pt x="243" y="443"/>
                  <a:pt x="236" y="445"/>
                  <a:pt x="235" y="449"/>
                </a:cubicBezTo>
                <a:cubicBezTo>
                  <a:pt x="231" y="464"/>
                  <a:pt x="226" y="480"/>
                  <a:pt x="225" y="496"/>
                </a:cubicBezTo>
                <a:cubicBezTo>
                  <a:pt x="222" y="530"/>
                  <a:pt x="221" y="564"/>
                  <a:pt x="220" y="598"/>
                </a:cubicBezTo>
                <a:cubicBezTo>
                  <a:pt x="219" y="633"/>
                  <a:pt x="219" y="668"/>
                  <a:pt x="219" y="704"/>
                </a:cubicBezTo>
                <a:cubicBezTo>
                  <a:pt x="219" y="708"/>
                  <a:pt x="221" y="712"/>
                  <a:pt x="222" y="716"/>
                </a:cubicBezTo>
                <a:cubicBezTo>
                  <a:pt x="230" y="688"/>
                  <a:pt x="252" y="666"/>
                  <a:pt x="247" y="635"/>
                </a:cubicBezTo>
                <a:cubicBezTo>
                  <a:pt x="243" y="617"/>
                  <a:pt x="251" y="598"/>
                  <a:pt x="251" y="580"/>
                </a:cubicBezTo>
                <a:cubicBezTo>
                  <a:pt x="251" y="554"/>
                  <a:pt x="248" y="529"/>
                  <a:pt x="248" y="503"/>
                </a:cubicBezTo>
                <a:cubicBezTo>
                  <a:pt x="248" y="484"/>
                  <a:pt x="230" y="465"/>
                  <a:pt x="251" y="446"/>
                </a:cubicBezTo>
                <a:close/>
                <a:moveTo>
                  <a:pt x="230" y="2019"/>
                </a:moveTo>
                <a:cubicBezTo>
                  <a:pt x="246" y="1993"/>
                  <a:pt x="267" y="1587"/>
                  <a:pt x="256" y="1556"/>
                </a:cubicBezTo>
                <a:cubicBezTo>
                  <a:pt x="247" y="1713"/>
                  <a:pt x="239" y="1866"/>
                  <a:pt x="230" y="2019"/>
                </a:cubicBezTo>
                <a:close/>
                <a:moveTo>
                  <a:pt x="1257" y="527"/>
                </a:moveTo>
                <a:cubicBezTo>
                  <a:pt x="1239" y="529"/>
                  <a:pt x="1223" y="529"/>
                  <a:pt x="1207" y="532"/>
                </a:cubicBezTo>
                <a:cubicBezTo>
                  <a:pt x="1188" y="535"/>
                  <a:pt x="1177" y="549"/>
                  <a:pt x="1176" y="566"/>
                </a:cubicBezTo>
                <a:cubicBezTo>
                  <a:pt x="1176" y="576"/>
                  <a:pt x="1184" y="590"/>
                  <a:pt x="1193" y="596"/>
                </a:cubicBezTo>
                <a:cubicBezTo>
                  <a:pt x="1208" y="606"/>
                  <a:pt x="1222" y="596"/>
                  <a:pt x="1234" y="586"/>
                </a:cubicBezTo>
                <a:cubicBezTo>
                  <a:pt x="1250" y="571"/>
                  <a:pt x="1252" y="555"/>
                  <a:pt x="1243" y="536"/>
                </a:cubicBezTo>
                <a:cubicBezTo>
                  <a:pt x="1248" y="533"/>
                  <a:pt x="1252" y="531"/>
                  <a:pt x="1257" y="527"/>
                </a:cubicBezTo>
                <a:close/>
                <a:moveTo>
                  <a:pt x="416" y="4367"/>
                </a:moveTo>
                <a:cubicBezTo>
                  <a:pt x="442" y="4425"/>
                  <a:pt x="468" y="4484"/>
                  <a:pt x="493" y="4542"/>
                </a:cubicBezTo>
                <a:cubicBezTo>
                  <a:pt x="496" y="4541"/>
                  <a:pt x="498" y="4540"/>
                  <a:pt x="500" y="4539"/>
                </a:cubicBezTo>
                <a:cubicBezTo>
                  <a:pt x="483" y="4477"/>
                  <a:pt x="454" y="4420"/>
                  <a:pt x="416" y="4367"/>
                </a:cubicBezTo>
                <a:close/>
                <a:moveTo>
                  <a:pt x="2792" y="597"/>
                </a:moveTo>
                <a:cubicBezTo>
                  <a:pt x="2804" y="546"/>
                  <a:pt x="2791" y="501"/>
                  <a:pt x="2782" y="457"/>
                </a:cubicBezTo>
                <a:cubicBezTo>
                  <a:pt x="2779" y="457"/>
                  <a:pt x="2777" y="458"/>
                  <a:pt x="2775" y="458"/>
                </a:cubicBezTo>
                <a:cubicBezTo>
                  <a:pt x="2780" y="502"/>
                  <a:pt x="2786" y="547"/>
                  <a:pt x="2792" y="597"/>
                </a:cubicBezTo>
                <a:close/>
                <a:moveTo>
                  <a:pt x="306" y="445"/>
                </a:moveTo>
                <a:cubicBezTo>
                  <a:pt x="304" y="445"/>
                  <a:pt x="302" y="446"/>
                  <a:pt x="299" y="446"/>
                </a:cubicBezTo>
                <a:cubicBezTo>
                  <a:pt x="305" y="491"/>
                  <a:pt x="311" y="535"/>
                  <a:pt x="318" y="585"/>
                </a:cubicBezTo>
                <a:cubicBezTo>
                  <a:pt x="329" y="534"/>
                  <a:pt x="316" y="489"/>
                  <a:pt x="306" y="445"/>
                </a:cubicBezTo>
                <a:close/>
                <a:moveTo>
                  <a:pt x="279" y="887"/>
                </a:moveTo>
                <a:cubicBezTo>
                  <a:pt x="278" y="887"/>
                  <a:pt x="277" y="887"/>
                  <a:pt x="276" y="887"/>
                </a:cubicBezTo>
                <a:cubicBezTo>
                  <a:pt x="272" y="968"/>
                  <a:pt x="268" y="1049"/>
                  <a:pt x="264" y="1130"/>
                </a:cubicBezTo>
                <a:cubicBezTo>
                  <a:pt x="265" y="1130"/>
                  <a:pt x="267" y="1130"/>
                  <a:pt x="268" y="1130"/>
                </a:cubicBezTo>
                <a:cubicBezTo>
                  <a:pt x="272" y="1049"/>
                  <a:pt x="276" y="968"/>
                  <a:pt x="279" y="887"/>
                </a:cubicBezTo>
                <a:close/>
                <a:moveTo>
                  <a:pt x="3257" y="200"/>
                </a:moveTo>
                <a:cubicBezTo>
                  <a:pt x="3255" y="177"/>
                  <a:pt x="3241" y="180"/>
                  <a:pt x="3231" y="181"/>
                </a:cubicBezTo>
                <a:cubicBezTo>
                  <a:pt x="3226" y="182"/>
                  <a:pt x="3218" y="190"/>
                  <a:pt x="3218" y="196"/>
                </a:cubicBezTo>
                <a:cubicBezTo>
                  <a:pt x="3217" y="210"/>
                  <a:pt x="3229" y="214"/>
                  <a:pt x="3240" y="212"/>
                </a:cubicBezTo>
                <a:cubicBezTo>
                  <a:pt x="3247" y="211"/>
                  <a:pt x="3253" y="203"/>
                  <a:pt x="3257" y="200"/>
                </a:cubicBezTo>
                <a:close/>
                <a:moveTo>
                  <a:pt x="764" y="165"/>
                </a:moveTo>
                <a:cubicBezTo>
                  <a:pt x="763" y="166"/>
                  <a:pt x="761" y="168"/>
                  <a:pt x="760" y="169"/>
                </a:cubicBezTo>
                <a:cubicBezTo>
                  <a:pt x="747" y="165"/>
                  <a:pt x="741" y="173"/>
                  <a:pt x="744" y="183"/>
                </a:cubicBezTo>
                <a:cubicBezTo>
                  <a:pt x="746" y="190"/>
                  <a:pt x="756" y="200"/>
                  <a:pt x="762" y="200"/>
                </a:cubicBezTo>
                <a:cubicBezTo>
                  <a:pt x="768" y="200"/>
                  <a:pt x="778" y="190"/>
                  <a:pt x="780" y="183"/>
                </a:cubicBezTo>
                <a:cubicBezTo>
                  <a:pt x="780" y="178"/>
                  <a:pt x="770" y="171"/>
                  <a:pt x="764" y="165"/>
                </a:cubicBezTo>
                <a:close/>
                <a:moveTo>
                  <a:pt x="2855" y="4269"/>
                </a:moveTo>
                <a:cubicBezTo>
                  <a:pt x="2852" y="4246"/>
                  <a:pt x="2850" y="4223"/>
                  <a:pt x="2847" y="4197"/>
                </a:cubicBezTo>
                <a:cubicBezTo>
                  <a:pt x="2836" y="4215"/>
                  <a:pt x="2839" y="4255"/>
                  <a:pt x="2855" y="4269"/>
                </a:cubicBezTo>
                <a:close/>
                <a:moveTo>
                  <a:pt x="374" y="4257"/>
                </a:moveTo>
                <a:cubicBezTo>
                  <a:pt x="376" y="4256"/>
                  <a:pt x="378" y="4256"/>
                  <a:pt x="380" y="4256"/>
                </a:cubicBezTo>
                <a:cubicBezTo>
                  <a:pt x="377" y="4233"/>
                  <a:pt x="375" y="4211"/>
                  <a:pt x="372" y="4186"/>
                </a:cubicBezTo>
                <a:cubicBezTo>
                  <a:pt x="362" y="4201"/>
                  <a:pt x="364" y="4243"/>
                  <a:pt x="374" y="4257"/>
                </a:cubicBezTo>
                <a:close/>
                <a:moveTo>
                  <a:pt x="2328" y="4718"/>
                </a:moveTo>
                <a:cubicBezTo>
                  <a:pt x="2333" y="4732"/>
                  <a:pt x="2337" y="4742"/>
                  <a:pt x="2340" y="4752"/>
                </a:cubicBezTo>
                <a:cubicBezTo>
                  <a:pt x="2343" y="4752"/>
                  <a:pt x="2345" y="4752"/>
                  <a:pt x="2348" y="4752"/>
                </a:cubicBezTo>
                <a:cubicBezTo>
                  <a:pt x="2351" y="4742"/>
                  <a:pt x="2354" y="4732"/>
                  <a:pt x="2357" y="4721"/>
                </a:cubicBezTo>
                <a:cubicBezTo>
                  <a:pt x="2348" y="4720"/>
                  <a:pt x="2341" y="4719"/>
                  <a:pt x="2328" y="4718"/>
                </a:cubicBezTo>
                <a:close/>
                <a:moveTo>
                  <a:pt x="2772" y="4490"/>
                </a:moveTo>
                <a:cubicBezTo>
                  <a:pt x="2764" y="4488"/>
                  <a:pt x="2756" y="4486"/>
                  <a:pt x="2748" y="4484"/>
                </a:cubicBezTo>
                <a:cubicBezTo>
                  <a:pt x="2745" y="4484"/>
                  <a:pt x="2742" y="4486"/>
                  <a:pt x="2739" y="4488"/>
                </a:cubicBezTo>
                <a:cubicBezTo>
                  <a:pt x="2738" y="4489"/>
                  <a:pt x="2739" y="4494"/>
                  <a:pt x="2740" y="4494"/>
                </a:cubicBezTo>
                <a:cubicBezTo>
                  <a:pt x="2749" y="4497"/>
                  <a:pt x="2758" y="4500"/>
                  <a:pt x="2768" y="4501"/>
                </a:cubicBezTo>
                <a:cubicBezTo>
                  <a:pt x="2771" y="4502"/>
                  <a:pt x="2777" y="4496"/>
                  <a:pt x="2778" y="4492"/>
                </a:cubicBezTo>
                <a:cubicBezTo>
                  <a:pt x="2779" y="4489"/>
                  <a:pt x="2775" y="4484"/>
                  <a:pt x="2774" y="4480"/>
                </a:cubicBezTo>
                <a:cubicBezTo>
                  <a:pt x="2772" y="4480"/>
                  <a:pt x="2771" y="4481"/>
                  <a:pt x="2769" y="4482"/>
                </a:cubicBezTo>
                <a:cubicBezTo>
                  <a:pt x="2770" y="4484"/>
                  <a:pt x="2771" y="4487"/>
                  <a:pt x="2772" y="4490"/>
                </a:cubicBezTo>
                <a:close/>
                <a:moveTo>
                  <a:pt x="286" y="3862"/>
                </a:moveTo>
                <a:cubicBezTo>
                  <a:pt x="289" y="3862"/>
                  <a:pt x="292" y="3862"/>
                  <a:pt x="295" y="3861"/>
                </a:cubicBezTo>
                <a:cubicBezTo>
                  <a:pt x="293" y="3842"/>
                  <a:pt x="292" y="3824"/>
                  <a:pt x="290" y="3805"/>
                </a:cubicBezTo>
                <a:cubicBezTo>
                  <a:pt x="288" y="3805"/>
                  <a:pt x="286" y="3805"/>
                  <a:pt x="284" y="3805"/>
                </a:cubicBezTo>
                <a:cubicBezTo>
                  <a:pt x="284" y="3824"/>
                  <a:pt x="285" y="3843"/>
                  <a:pt x="286" y="3862"/>
                </a:cubicBezTo>
                <a:close/>
                <a:moveTo>
                  <a:pt x="863" y="244"/>
                </a:moveTo>
                <a:cubicBezTo>
                  <a:pt x="856" y="256"/>
                  <a:pt x="850" y="264"/>
                  <a:pt x="845" y="271"/>
                </a:cubicBezTo>
                <a:cubicBezTo>
                  <a:pt x="848" y="273"/>
                  <a:pt x="852" y="276"/>
                  <a:pt x="854" y="275"/>
                </a:cubicBezTo>
                <a:cubicBezTo>
                  <a:pt x="865" y="271"/>
                  <a:pt x="872" y="264"/>
                  <a:pt x="863" y="244"/>
                </a:cubicBezTo>
                <a:close/>
                <a:moveTo>
                  <a:pt x="3340" y="257"/>
                </a:moveTo>
                <a:cubicBezTo>
                  <a:pt x="3331" y="268"/>
                  <a:pt x="3325" y="276"/>
                  <a:pt x="3319" y="284"/>
                </a:cubicBezTo>
                <a:cubicBezTo>
                  <a:pt x="3321" y="286"/>
                  <a:pt x="3322" y="287"/>
                  <a:pt x="3324" y="288"/>
                </a:cubicBezTo>
                <a:cubicBezTo>
                  <a:pt x="3337" y="285"/>
                  <a:pt x="3348" y="280"/>
                  <a:pt x="3340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38E66F7-6F62-4CEB-A68E-6638F30D5A37}"/>
              </a:ext>
            </a:extLst>
          </p:cNvPr>
          <p:cNvSpPr txBox="1"/>
          <p:nvPr/>
        </p:nvSpPr>
        <p:spPr>
          <a:xfrm>
            <a:off x="883913" y="2404966"/>
            <a:ext cx="4679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+mj-lt"/>
              </a:rPr>
              <a:t>Automatizzare senza modificare i processi</a:t>
            </a:r>
          </a:p>
          <a:p>
            <a:endParaRPr lang="it-IT" sz="2000" b="1" dirty="0">
              <a:latin typeface="+mj-lt"/>
            </a:endParaRPr>
          </a:p>
          <a:p>
            <a:r>
              <a:rPr lang="it-IT" sz="2000" b="1" dirty="0">
                <a:latin typeface="+mj-lt"/>
              </a:rPr>
              <a:t>Avere ROI chiaro </a:t>
            </a:r>
          </a:p>
          <a:p>
            <a:endParaRPr lang="it-IT" sz="2000" b="1" dirty="0">
              <a:latin typeface="+mj-lt"/>
            </a:endParaRPr>
          </a:p>
          <a:p>
            <a:r>
              <a:rPr lang="it-IT" sz="2000" b="1" dirty="0">
                <a:latin typeface="+mj-lt"/>
              </a:rPr>
              <a:t>Definizione approccio </a:t>
            </a:r>
            <a:r>
              <a:rPr lang="it-IT" sz="2000" b="1" dirty="0" err="1">
                <a:latin typeface="+mj-lt"/>
              </a:rPr>
              <a:t>quick</a:t>
            </a:r>
            <a:r>
              <a:rPr lang="it-IT" sz="2000" b="1" dirty="0">
                <a:latin typeface="+mj-lt"/>
              </a:rPr>
              <a:t> and </a:t>
            </a:r>
            <a:r>
              <a:rPr lang="it-IT" sz="2000" b="1" dirty="0" err="1">
                <a:latin typeface="+mj-lt"/>
              </a:rPr>
              <a:t>dirty</a:t>
            </a:r>
            <a:r>
              <a:rPr lang="it-IT" sz="2000" b="1" dirty="0">
                <a:latin typeface="+mj-lt"/>
              </a:rPr>
              <a:t>: partire velocemente e «testare» i risultati, poi affinare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FBC7961-35A6-49D6-8097-78C8FE4792D7}"/>
              </a:ext>
            </a:extLst>
          </p:cNvPr>
          <p:cNvSpPr txBox="1"/>
          <p:nvPr/>
        </p:nvSpPr>
        <p:spPr>
          <a:xfrm>
            <a:off x="6996329" y="1865275"/>
            <a:ext cx="44688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+mj-lt"/>
              </a:rPr>
              <a:t>CRITERI per analizzare i processi: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it-IT" b="1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Quanto è critico per il business?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Con che frequenza è svolto?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Sono presenti attività ripetitive?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Quanto tempo risparmio/persone libero?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Che impatto ha un eventuale errore manuale all’interno del processo?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it-IT" b="1" dirty="0">
                <a:latin typeface="+mj-lt"/>
              </a:rPr>
              <a:t>Che sforzo è richiesto per automatizzare?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8287657"/>
      </p:ext>
    </p:extLst>
  </p:cSld>
  <p:clrMapOvr>
    <a:masterClrMapping/>
  </p:clrMapOvr>
  <p:transition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12">
            <a:extLst>
              <a:ext uri="{FF2B5EF4-FFF2-40B4-BE49-F238E27FC236}">
                <a16:creationId xmlns:a16="http://schemas.microsoft.com/office/drawing/2014/main" id="{3A8801B3-18C3-45C6-822F-396861B26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0582" y="105649"/>
            <a:ext cx="1284395" cy="1291217"/>
          </a:xfrm>
          <a:prstGeom prst="ellipse">
            <a:avLst/>
          </a:prstGeom>
          <a:solidFill>
            <a:srgbClr val="FE7117"/>
          </a:solidFill>
          <a:ln>
            <a:noFill/>
          </a:ln>
          <a:effectLst>
            <a:outerShdw blurRad="63500" dist="50800" dir="5400000" sx="105000" sy="105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</a:endParaRPr>
          </a:p>
        </p:txBody>
      </p:sp>
      <p:grpSp>
        <p:nvGrpSpPr>
          <p:cNvPr id="6" name="Group 43">
            <a:extLst>
              <a:ext uri="{FF2B5EF4-FFF2-40B4-BE49-F238E27FC236}">
                <a16:creationId xmlns:a16="http://schemas.microsoft.com/office/drawing/2014/main" id="{0221493F-5D68-4204-BD2C-42C9C3F92BCE}"/>
              </a:ext>
            </a:extLst>
          </p:cNvPr>
          <p:cNvGrpSpPr/>
          <p:nvPr/>
        </p:nvGrpSpPr>
        <p:grpSpPr>
          <a:xfrm>
            <a:off x="10442687" y="496451"/>
            <a:ext cx="500184" cy="530368"/>
            <a:chOff x="6477000" y="3665538"/>
            <a:chExt cx="736601" cy="781051"/>
          </a:xfrm>
          <a:solidFill>
            <a:srgbClr val="E7E6E6"/>
          </a:solidFill>
        </p:grpSpPr>
        <p:sp>
          <p:nvSpPr>
            <p:cNvPr id="7" name="Freeform 257">
              <a:extLst>
                <a:ext uri="{FF2B5EF4-FFF2-40B4-BE49-F238E27FC236}">
                  <a16:creationId xmlns:a16="http://schemas.microsoft.com/office/drawing/2014/main" id="{212F5B6E-00C9-42EA-A382-3DEBFA0B6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3821113"/>
              <a:ext cx="412750" cy="493713"/>
            </a:xfrm>
            <a:custGeom>
              <a:avLst/>
              <a:gdLst>
                <a:gd name="T0" fmla="*/ 68 w 135"/>
                <a:gd name="T1" fmla="*/ 0 h 161"/>
                <a:gd name="T2" fmla="*/ 0 w 135"/>
                <a:gd name="T3" fmla="*/ 67 h 161"/>
                <a:gd name="T4" fmla="*/ 14 w 135"/>
                <a:gd name="T5" fmla="*/ 109 h 161"/>
                <a:gd name="T6" fmla="*/ 20 w 135"/>
                <a:gd name="T7" fmla="*/ 116 h 161"/>
                <a:gd name="T8" fmla="*/ 33 w 135"/>
                <a:gd name="T9" fmla="*/ 136 h 161"/>
                <a:gd name="T10" fmla="*/ 33 w 135"/>
                <a:gd name="T11" fmla="*/ 142 h 161"/>
                <a:gd name="T12" fmla="*/ 33 w 135"/>
                <a:gd name="T13" fmla="*/ 143 h 161"/>
                <a:gd name="T14" fmla="*/ 37 w 135"/>
                <a:gd name="T15" fmla="*/ 157 h 161"/>
                <a:gd name="T16" fmla="*/ 49 w 135"/>
                <a:gd name="T17" fmla="*/ 161 h 161"/>
                <a:gd name="T18" fmla="*/ 86 w 135"/>
                <a:gd name="T19" fmla="*/ 161 h 161"/>
                <a:gd name="T20" fmla="*/ 98 w 135"/>
                <a:gd name="T21" fmla="*/ 157 h 161"/>
                <a:gd name="T22" fmla="*/ 102 w 135"/>
                <a:gd name="T23" fmla="*/ 145 h 161"/>
                <a:gd name="T24" fmla="*/ 102 w 135"/>
                <a:gd name="T25" fmla="*/ 143 h 161"/>
                <a:gd name="T26" fmla="*/ 102 w 135"/>
                <a:gd name="T27" fmla="*/ 136 h 161"/>
                <a:gd name="T28" fmla="*/ 116 w 135"/>
                <a:gd name="T29" fmla="*/ 116 h 161"/>
                <a:gd name="T30" fmla="*/ 121 w 135"/>
                <a:gd name="T31" fmla="*/ 109 h 161"/>
                <a:gd name="T32" fmla="*/ 135 w 135"/>
                <a:gd name="T33" fmla="*/ 67 h 161"/>
                <a:gd name="T34" fmla="*/ 68 w 135"/>
                <a:gd name="T35" fmla="*/ 0 h 161"/>
                <a:gd name="T36" fmla="*/ 110 w 135"/>
                <a:gd name="T37" fmla="*/ 101 h 161"/>
                <a:gd name="T38" fmla="*/ 105 w 135"/>
                <a:gd name="T39" fmla="*/ 107 h 161"/>
                <a:gd name="T40" fmla="*/ 89 w 135"/>
                <a:gd name="T41" fmla="*/ 133 h 161"/>
                <a:gd name="T42" fmla="*/ 88 w 135"/>
                <a:gd name="T43" fmla="*/ 143 h 161"/>
                <a:gd name="T44" fmla="*/ 88 w 135"/>
                <a:gd name="T45" fmla="*/ 145 h 161"/>
                <a:gd name="T46" fmla="*/ 88 w 135"/>
                <a:gd name="T47" fmla="*/ 147 h 161"/>
                <a:gd name="T48" fmla="*/ 86 w 135"/>
                <a:gd name="T49" fmla="*/ 147 h 161"/>
                <a:gd name="T50" fmla="*/ 49 w 135"/>
                <a:gd name="T51" fmla="*/ 147 h 161"/>
                <a:gd name="T52" fmla="*/ 47 w 135"/>
                <a:gd name="T53" fmla="*/ 147 h 161"/>
                <a:gd name="T54" fmla="*/ 47 w 135"/>
                <a:gd name="T55" fmla="*/ 143 h 161"/>
                <a:gd name="T56" fmla="*/ 47 w 135"/>
                <a:gd name="T57" fmla="*/ 143 h 161"/>
                <a:gd name="T58" fmla="*/ 46 w 135"/>
                <a:gd name="T59" fmla="*/ 132 h 161"/>
                <a:gd name="T60" fmla="*/ 30 w 135"/>
                <a:gd name="T61" fmla="*/ 107 h 161"/>
                <a:gd name="T62" fmla="*/ 25 w 135"/>
                <a:gd name="T63" fmla="*/ 101 h 161"/>
                <a:gd name="T64" fmla="*/ 14 w 135"/>
                <a:gd name="T65" fmla="*/ 67 h 161"/>
                <a:gd name="T66" fmla="*/ 68 w 135"/>
                <a:gd name="T67" fmla="*/ 13 h 161"/>
                <a:gd name="T68" fmla="*/ 122 w 135"/>
                <a:gd name="T69" fmla="*/ 67 h 161"/>
                <a:gd name="T70" fmla="*/ 110 w 135"/>
                <a:gd name="T71" fmla="*/ 10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5" h="161">
                  <a:moveTo>
                    <a:pt x="68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83"/>
                    <a:pt x="5" y="97"/>
                    <a:pt x="14" y="109"/>
                  </a:cubicBezTo>
                  <a:cubicBezTo>
                    <a:pt x="16" y="112"/>
                    <a:pt x="18" y="114"/>
                    <a:pt x="20" y="116"/>
                  </a:cubicBezTo>
                  <a:cubicBezTo>
                    <a:pt x="26" y="123"/>
                    <a:pt x="31" y="129"/>
                    <a:pt x="33" y="136"/>
                  </a:cubicBezTo>
                  <a:cubicBezTo>
                    <a:pt x="33" y="136"/>
                    <a:pt x="33" y="137"/>
                    <a:pt x="33" y="142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7"/>
                    <a:pt x="33" y="153"/>
                    <a:pt x="37" y="157"/>
                  </a:cubicBezTo>
                  <a:cubicBezTo>
                    <a:pt x="40" y="160"/>
                    <a:pt x="44" y="161"/>
                    <a:pt x="49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92" y="161"/>
                    <a:pt x="96" y="160"/>
                    <a:pt x="98" y="157"/>
                  </a:cubicBezTo>
                  <a:cubicBezTo>
                    <a:pt x="102" y="153"/>
                    <a:pt x="102" y="148"/>
                    <a:pt x="102" y="145"/>
                  </a:cubicBezTo>
                  <a:cubicBezTo>
                    <a:pt x="102" y="144"/>
                    <a:pt x="102" y="143"/>
                    <a:pt x="102" y="143"/>
                  </a:cubicBezTo>
                  <a:cubicBezTo>
                    <a:pt x="102" y="138"/>
                    <a:pt x="102" y="136"/>
                    <a:pt x="102" y="136"/>
                  </a:cubicBezTo>
                  <a:cubicBezTo>
                    <a:pt x="104" y="129"/>
                    <a:pt x="110" y="122"/>
                    <a:pt x="116" y="116"/>
                  </a:cubicBezTo>
                  <a:cubicBezTo>
                    <a:pt x="118" y="113"/>
                    <a:pt x="119" y="111"/>
                    <a:pt x="121" y="109"/>
                  </a:cubicBezTo>
                  <a:cubicBezTo>
                    <a:pt x="130" y="97"/>
                    <a:pt x="135" y="83"/>
                    <a:pt x="135" y="67"/>
                  </a:cubicBezTo>
                  <a:cubicBezTo>
                    <a:pt x="135" y="30"/>
                    <a:pt x="105" y="0"/>
                    <a:pt x="68" y="0"/>
                  </a:cubicBezTo>
                  <a:moveTo>
                    <a:pt x="110" y="101"/>
                  </a:moveTo>
                  <a:cubicBezTo>
                    <a:pt x="109" y="103"/>
                    <a:pt x="107" y="105"/>
                    <a:pt x="105" y="107"/>
                  </a:cubicBezTo>
                  <a:cubicBezTo>
                    <a:pt x="99" y="114"/>
                    <a:pt x="92" y="123"/>
                    <a:pt x="89" y="133"/>
                  </a:cubicBezTo>
                  <a:cubicBezTo>
                    <a:pt x="88" y="134"/>
                    <a:pt x="88" y="137"/>
                    <a:pt x="88" y="143"/>
                  </a:cubicBezTo>
                  <a:cubicBezTo>
                    <a:pt x="88" y="144"/>
                    <a:pt x="88" y="145"/>
                    <a:pt x="88" y="145"/>
                  </a:cubicBezTo>
                  <a:cubicBezTo>
                    <a:pt x="88" y="146"/>
                    <a:pt x="88" y="147"/>
                    <a:pt x="88" y="147"/>
                  </a:cubicBezTo>
                  <a:cubicBezTo>
                    <a:pt x="88" y="147"/>
                    <a:pt x="87" y="147"/>
                    <a:pt x="86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7"/>
                    <a:pt x="47" y="147"/>
                    <a:pt x="47" y="147"/>
                  </a:cubicBezTo>
                  <a:cubicBezTo>
                    <a:pt x="47" y="146"/>
                    <a:pt x="47" y="144"/>
                    <a:pt x="47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36"/>
                    <a:pt x="47" y="134"/>
                    <a:pt x="46" y="132"/>
                  </a:cubicBezTo>
                  <a:cubicBezTo>
                    <a:pt x="43" y="122"/>
                    <a:pt x="36" y="114"/>
                    <a:pt x="30" y="107"/>
                  </a:cubicBezTo>
                  <a:cubicBezTo>
                    <a:pt x="29" y="105"/>
                    <a:pt x="27" y="103"/>
                    <a:pt x="25" y="101"/>
                  </a:cubicBezTo>
                  <a:cubicBezTo>
                    <a:pt x="18" y="91"/>
                    <a:pt x="14" y="80"/>
                    <a:pt x="14" y="67"/>
                  </a:cubicBezTo>
                  <a:cubicBezTo>
                    <a:pt x="14" y="38"/>
                    <a:pt x="38" y="13"/>
                    <a:pt x="68" y="13"/>
                  </a:cubicBezTo>
                  <a:cubicBezTo>
                    <a:pt x="98" y="13"/>
                    <a:pt x="122" y="38"/>
                    <a:pt x="122" y="67"/>
                  </a:cubicBezTo>
                  <a:cubicBezTo>
                    <a:pt x="122" y="80"/>
                    <a:pt x="118" y="91"/>
                    <a:pt x="110" y="10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258">
              <a:extLst>
                <a:ext uri="{FF2B5EF4-FFF2-40B4-BE49-F238E27FC236}">
                  <a16:creationId xmlns:a16="http://schemas.microsoft.com/office/drawing/2014/main" id="{C845EEF1-A1C8-4C28-947C-A04F7FFAF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64338" y="4333876"/>
              <a:ext cx="182563" cy="112713"/>
            </a:xfrm>
            <a:custGeom>
              <a:avLst/>
              <a:gdLst>
                <a:gd name="T0" fmla="*/ 47 w 60"/>
                <a:gd name="T1" fmla="*/ 0 h 37"/>
                <a:gd name="T2" fmla="*/ 13 w 60"/>
                <a:gd name="T3" fmla="*/ 0 h 37"/>
                <a:gd name="T4" fmla="*/ 0 w 60"/>
                <a:gd name="T5" fmla="*/ 13 h 37"/>
                <a:gd name="T6" fmla="*/ 0 w 60"/>
                <a:gd name="T7" fmla="*/ 24 h 37"/>
                <a:gd name="T8" fmla="*/ 13 w 60"/>
                <a:gd name="T9" fmla="*/ 37 h 37"/>
                <a:gd name="T10" fmla="*/ 47 w 60"/>
                <a:gd name="T11" fmla="*/ 37 h 37"/>
                <a:gd name="T12" fmla="*/ 60 w 60"/>
                <a:gd name="T13" fmla="*/ 24 h 37"/>
                <a:gd name="T14" fmla="*/ 60 w 60"/>
                <a:gd name="T15" fmla="*/ 13 h 37"/>
                <a:gd name="T16" fmla="*/ 47 w 60"/>
                <a:gd name="T17" fmla="*/ 0 h 37"/>
                <a:gd name="T18" fmla="*/ 46 w 60"/>
                <a:gd name="T19" fmla="*/ 23 h 37"/>
                <a:gd name="T20" fmla="*/ 13 w 60"/>
                <a:gd name="T21" fmla="*/ 23 h 37"/>
                <a:gd name="T22" fmla="*/ 13 w 60"/>
                <a:gd name="T23" fmla="*/ 14 h 37"/>
                <a:gd name="T24" fmla="*/ 46 w 60"/>
                <a:gd name="T25" fmla="*/ 14 h 37"/>
                <a:gd name="T26" fmla="*/ 46 w 60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37">
                  <a:moveTo>
                    <a:pt x="4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6" y="37"/>
                    <a:pt x="13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4" y="37"/>
                    <a:pt x="60" y="31"/>
                    <a:pt x="60" y="2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6"/>
                    <a:pt x="54" y="0"/>
                    <a:pt x="47" y="0"/>
                  </a:cubicBezTo>
                  <a:moveTo>
                    <a:pt x="46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46" y="14"/>
                    <a:pt x="46" y="14"/>
                    <a:pt x="46" y="14"/>
                  </a:cubicBezTo>
                  <a:lnTo>
                    <a:pt x="46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259">
              <a:extLst>
                <a:ext uri="{FF2B5EF4-FFF2-40B4-BE49-F238E27FC236}">
                  <a16:creationId xmlns:a16="http://schemas.microsoft.com/office/drawing/2014/main" id="{DB7C6D81-A234-4391-A95B-041B5255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3665538"/>
              <a:ext cx="39688" cy="128588"/>
            </a:xfrm>
            <a:custGeom>
              <a:avLst/>
              <a:gdLst>
                <a:gd name="T0" fmla="*/ 7 w 13"/>
                <a:gd name="T1" fmla="*/ 42 h 42"/>
                <a:gd name="T2" fmla="*/ 13 w 13"/>
                <a:gd name="T3" fmla="*/ 35 h 42"/>
                <a:gd name="T4" fmla="*/ 13 w 13"/>
                <a:gd name="T5" fmla="*/ 7 h 42"/>
                <a:gd name="T6" fmla="*/ 7 w 13"/>
                <a:gd name="T7" fmla="*/ 0 h 42"/>
                <a:gd name="T8" fmla="*/ 0 w 13"/>
                <a:gd name="T9" fmla="*/ 7 h 42"/>
                <a:gd name="T10" fmla="*/ 0 w 13"/>
                <a:gd name="T11" fmla="*/ 35 h 42"/>
                <a:gd name="T12" fmla="*/ 7 w 13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2">
                  <a:moveTo>
                    <a:pt x="7" y="42"/>
                  </a:moveTo>
                  <a:cubicBezTo>
                    <a:pt x="10" y="42"/>
                    <a:pt x="13" y="39"/>
                    <a:pt x="13" y="3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3" y="42"/>
                    <a:pt x="7" y="4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260">
              <a:extLst>
                <a:ext uri="{FF2B5EF4-FFF2-40B4-BE49-F238E27FC236}">
                  <a16:creationId xmlns:a16="http://schemas.microsoft.com/office/drawing/2014/main" id="{A9F1BE43-C795-4AB8-87C8-16D8E5C90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3754438"/>
              <a:ext cx="109538" cy="104775"/>
            </a:xfrm>
            <a:custGeom>
              <a:avLst/>
              <a:gdLst>
                <a:gd name="T0" fmla="*/ 33 w 36"/>
                <a:gd name="T1" fmla="*/ 3 h 34"/>
                <a:gd name="T2" fmla="*/ 24 w 36"/>
                <a:gd name="T3" fmla="*/ 2 h 34"/>
                <a:gd name="T4" fmla="*/ 3 w 36"/>
                <a:gd name="T5" fmla="*/ 22 h 34"/>
                <a:gd name="T6" fmla="*/ 3 w 36"/>
                <a:gd name="T7" fmla="*/ 32 h 34"/>
                <a:gd name="T8" fmla="*/ 8 w 36"/>
                <a:gd name="T9" fmla="*/ 34 h 34"/>
                <a:gd name="T10" fmla="*/ 13 w 36"/>
                <a:gd name="T11" fmla="*/ 32 h 34"/>
                <a:gd name="T12" fmla="*/ 33 w 36"/>
                <a:gd name="T13" fmla="*/ 12 h 34"/>
                <a:gd name="T14" fmla="*/ 33 w 36"/>
                <a:gd name="T1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3" y="3"/>
                  </a:moveTo>
                  <a:cubicBezTo>
                    <a:pt x="31" y="0"/>
                    <a:pt x="27" y="0"/>
                    <a:pt x="24" y="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5"/>
                    <a:pt x="0" y="29"/>
                    <a:pt x="3" y="32"/>
                  </a:cubicBezTo>
                  <a:cubicBezTo>
                    <a:pt x="4" y="33"/>
                    <a:pt x="6" y="34"/>
                    <a:pt x="8" y="34"/>
                  </a:cubicBezTo>
                  <a:cubicBezTo>
                    <a:pt x="10" y="34"/>
                    <a:pt x="11" y="33"/>
                    <a:pt x="13" y="3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6" y="10"/>
                    <a:pt x="36" y="5"/>
                    <a:pt x="33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61">
              <a:extLst>
                <a:ext uri="{FF2B5EF4-FFF2-40B4-BE49-F238E27FC236}">
                  <a16:creationId xmlns:a16="http://schemas.microsoft.com/office/drawing/2014/main" id="{068CD2AE-684A-42D5-95F7-287BAD03C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971926"/>
              <a:ext cx="125413" cy="42863"/>
            </a:xfrm>
            <a:custGeom>
              <a:avLst/>
              <a:gdLst>
                <a:gd name="T0" fmla="*/ 34 w 41"/>
                <a:gd name="T1" fmla="*/ 0 h 14"/>
                <a:gd name="T2" fmla="*/ 34 w 41"/>
                <a:gd name="T3" fmla="*/ 0 h 14"/>
                <a:gd name="T4" fmla="*/ 7 w 41"/>
                <a:gd name="T5" fmla="*/ 0 h 14"/>
                <a:gd name="T6" fmla="*/ 0 w 41"/>
                <a:gd name="T7" fmla="*/ 7 h 14"/>
                <a:gd name="T8" fmla="*/ 7 w 41"/>
                <a:gd name="T9" fmla="*/ 14 h 14"/>
                <a:gd name="T10" fmla="*/ 7 w 41"/>
                <a:gd name="T11" fmla="*/ 14 h 14"/>
                <a:gd name="T12" fmla="*/ 34 w 41"/>
                <a:gd name="T13" fmla="*/ 14 h 14"/>
                <a:gd name="T14" fmla="*/ 41 w 41"/>
                <a:gd name="T15" fmla="*/ 7 h 14"/>
                <a:gd name="T16" fmla="*/ 34 w 4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4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262">
              <a:extLst>
                <a:ext uri="{FF2B5EF4-FFF2-40B4-BE49-F238E27FC236}">
                  <a16:creationId xmlns:a16="http://schemas.microsoft.com/office/drawing/2014/main" id="{F47C217D-8357-49D5-A228-8EDBD7FB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725" y="3748088"/>
              <a:ext cx="109538" cy="104775"/>
            </a:xfrm>
            <a:custGeom>
              <a:avLst/>
              <a:gdLst>
                <a:gd name="T0" fmla="*/ 33 w 36"/>
                <a:gd name="T1" fmla="*/ 32 h 34"/>
                <a:gd name="T2" fmla="*/ 33 w 36"/>
                <a:gd name="T3" fmla="*/ 22 h 34"/>
                <a:gd name="T4" fmla="*/ 12 w 36"/>
                <a:gd name="T5" fmla="*/ 3 h 34"/>
                <a:gd name="T6" fmla="*/ 2 w 36"/>
                <a:gd name="T7" fmla="*/ 3 h 34"/>
                <a:gd name="T8" fmla="*/ 3 w 36"/>
                <a:gd name="T9" fmla="*/ 13 h 34"/>
                <a:gd name="T10" fmla="*/ 23 w 36"/>
                <a:gd name="T11" fmla="*/ 32 h 34"/>
                <a:gd name="T12" fmla="*/ 28 w 36"/>
                <a:gd name="T13" fmla="*/ 34 h 34"/>
                <a:gd name="T14" fmla="*/ 33 w 36"/>
                <a:gd name="T1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33" y="32"/>
                  </a:moveTo>
                  <a:cubicBezTo>
                    <a:pt x="36" y="29"/>
                    <a:pt x="35" y="25"/>
                    <a:pt x="33" y="2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5" y="0"/>
                    <a:pt x="2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4"/>
                    <a:pt x="26" y="34"/>
                    <a:pt x="28" y="34"/>
                  </a:cubicBezTo>
                  <a:cubicBezTo>
                    <a:pt x="30" y="34"/>
                    <a:pt x="32" y="33"/>
                    <a:pt x="33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263">
              <a:extLst>
                <a:ext uri="{FF2B5EF4-FFF2-40B4-BE49-F238E27FC236}">
                  <a16:creationId xmlns:a16="http://schemas.microsoft.com/office/drawing/2014/main" id="{58ACCB45-819B-49F0-B9A6-D245F87CD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971926"/>
              <a:ext cx="125413" cy="42863"/>
            </a:xfrm>
            <a:custGeom>
              <a:avLst/>
              <a:gdLst>
                <a:gd name="T0" fmla="*/ 34 w 41"/>
                <a:gd name="T1" fmla="*/ 0 h 14"/>
                <a:gd name="T2" fmla="*/ 7 w 41"/>
                <a:gd name="T3" fmla="*/ 0 h 14"/>
                <a:gd name="T4" fmla="*/ 7 w 41"/>
                <a:gd name="T5" fmla="*/ 0 h 14"/>
                <a:gd name="T6" fmla="*/ 0 w 41"/>
                <a:gd name="T7" fmla="*/ 7 h 14"/>
                <a:gd name="T8" fmla="*/ 7 w 41"/>
                <a:gd name="T9" fmla="*/ 14 h 14"/>
                <a:gd name="T10" fmla="*/ 34 w 41"/>
                <a:gd name="T11" fmla="*/ 14 h 14"/>
                <a:gd name="T12" fmla="*/ 34 w 41"/>
                <a:gd name="T13" fmla="*/ 14 h 14"/>
                <a:gd name="T14" fmla="*/ 41 w 41"/>
                <a:gd name="T15" fmla="*/ 7 h 14"/>
                <a:gd name="T16" fmla="*/ 34 w 4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4">
                  <a:moveTo>
                    <a:pt x="3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4"/>
                    <a:pt x="41" y="11"/>
                    <a:pt x="41" y="7"/>
                  </a:cubicBezTo>
                  <a:cubicBezTo>
                    <a:pt x="41" y="3"/>
                    <a:pt x="38" y="0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38E66F7-6F62-4CEB-A68E-6638F30D5A37}"/>
              </a:ext>
            </a:extLst>
          </p:cNvPr>
          <p:cNvSpPr txBox="1"/>
          <p:nvPr/>
        </p:nvSpPr>
        <p:spPr>
          <a:xfrm>
            <a:off x="883912" y="1804174"/>
            <a:ext cx="9166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+mj-lt"/>
              </a:rPr>
              <a:t>Il ROI è decisivo nella scelta dei processi di implementazione di un progetto di RPA.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9D5020-4BE1-4445-8A1A-CF711F3AED20}"/>
              </a:ext>
            </a:extLst>
          </p:cNvPr>
          <p:cNvSpPr txBox="1"/>
          <p:nvPr/>
        </p:nvSpPr>
        <p:spPr>
          <a:xfrm>
            <a:off x="883912" y="3177151"/>
            <a:ext cx="7806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800" b="1">
                <a:latin typeface="+mj-lt"/>
              </a:defRPr>
            </a:lvl1pPr>
          </a:lstStyle>
          <a:p>
            <a:r>
              <a:rPr lang="it-IT" dirty="0"/>
              <a:t>L’automazione di un processo deve  migliorare: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CD20FF7-A887-4E82-A8A9-A406D0FDA582}"/>
              </a:ext>
            </a:extLst>
          </p:cNvPr>
          <p:cNvSpPr txBox="1">
            <a:spLocks/>
          </p:cNvSpPr>
          <p:nvPr/>
        </p:nvSpPr>
        <p:spPr>
          <a:xfrm>
            <a:off x="830889" y="4400811"/>
            <a:ext cx="1696617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4400" dirty="0">
                <a:solidFill>
                  <a:srgbClr val="FB7018"/>
                </a:solidFill>
                <a:latin typeface="Lato Black" panose="020F0A02020204030203" pitchFamily="34" charset="0"/>
              </a:rPr>
              <a:t>01.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2E9E2C-753A-4291-BE66-437989E9043F}"/>
              </a:ext>
            </a:extLst>
          </p:cNvPr>
          <p:cNvSpPr txBox="1"/>
          <p:nvPr/>
        </p:nvSpPr>
        <p:spPr>
          <a:xfrm>
            <a:off x="1734581" y="4691244"/>
            <a:ext cx="130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+mj-lt"/>
              </a:rPr>
              <a:t>COSTI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EF36281-BE04-4054-9122-B4B97395F066}"/>
              </a:ext>
            </a:extLst>
          </p:cNvPr>
          <p:cNvSpPr txBox="1">
            <a:spLocks/>
          </p:cNvSpPr>
          <p:nvPr/>
        </p:nvSpPr>
        <p:spPr>
          <a:xfrm>
            <a:off x="3809610" y="4392499"/>
            <a:ext cx="1696617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4400" dirty="0">
                <a:solidFill>
                  <a:srgbClr val="FB7018"/>
                </a:solidFill>
                <a:latin typeface="Lato Black" panose="020F0A02020204030203" pitchFamily="34" charset="0"/>
              </a:rPr>
              <a:t>02.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7BD3187-2234-47E6-80B2-A06E882B50FE}"/>
              </a:ext>
            </a:extLst>
          </p:cNvPr>
          <p:cNvSpPr txBox="1"/>
          <p:nvPr/>
        </p:nvSpPr>
        <p:spPr>
          <a:xfrm>
            <a:off x="4713302" y="4475801"/>
            <a:ext cx="2293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+mj-lt"/>
              </a:rPr>
              <a:t>GESTIONE DEGLI SLA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A3281DF-9F5D-4743-A4A5-5C3632EA4006}"/>
              </a:ext>
            </a:extLst>
          </p:cNvPr>
          <p:cNvSpPr txBox="1">
            <a:spLocks/>
          </p:cNvSpPr>
          <p:nvPr/>
        </p:nvSpPr>
        <p:spPr>
          <a:xfrm>
            <a:off x="7575265" y="4373103"/>
            <a:ext cx="1696617" cy="404741"/>
          </a:xfrm>
          <a:prstGeom prst="rect">
            <a:avLst/>
          </a:prstGeom>
          <a:noFill/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accent2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GB" sz="4400" dirty="0">
                <a:solidFill>
                  <a:srgbClr val="FB7018"/>
                </a:solidFill>
                <a:latin typeface="Lato Black" panose="020F0A02020204030203" pitchFamily="34" charset="0"/>
              </a:rPr>
              <a:t>03.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F2C6048-CF88-4980-BDD3-F376F1B12576}"/>
              </a:ext>
            </a:extLst>
          </p:cNvPr>
          <p:cNvSpPr txBox="1"/>
          <p:nvPr/>
        </p:nvSpPr>
        <p:spPr>
          <a:xfrm>
            <a:off x="8478957" y="4475801"/>
            <a:ext cx="3347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+mj-lt"/>
              </a:rPr>
              <a:t>IL LAVORO DELLE PERSONE IN AZIENDA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AD9DDA02-548C-4E0A-B726-CDA5941E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407325"/>
            <a:ext cx="8270631" cy="1325563"/>
          </a:xfrm>
        </p:spPr>
        <p:txBody>
          <a:bodyPr/>
          <a:lstStyle/>
          <a:p>
            <a:r>
              <a:rPr lang="it-IT" dirty="0"/>
              <a:t>VISION DEI PROCESSI</a:t>
            </a:r>
          </a:p>
        </p:txBody>
      </p:sp>
    </p:spTree>
    <p:extLst>
      <p:ext uri="{BB962C8B-B14F-4D97-AF65-F5344CB8AC3E}">
        <p14:creationId xmlns:p14="http://schemas.microsoft.com/office/powerpoint/2010/main" val="2152632835"/>
      </p:ext>
    </p:extLst>
  </p:cSld>
  <p:clrMapOvr>
    <a:masterClrMapping/>
  </p:clrMapOvr>
  <p:transition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9876-1ACA-426E-9361-1654A52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E327-F367-4038-8BB2-F7EA450A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525CFBD-7128-4233-B405-2A9BCB06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28" y="407325"/>
            <a:ext cx="9140012" cy="1325563"/>
          </a:xfrm>
        </p:spPr>
        <p:txBody>
          <a:bodyPr/>
          <a:lstStyle/>
          <a:p>
            <a:r>
              <a:rPr lang="it-IT" dirty="0"/>
              <a:t>SCELTA/SVILUPPO DEI ROBOT</a:t>
            </a: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40A3A6BF-2C08-4E05-8EE5-2C5E09E99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7725" y="104620"/>
            <a:ext cx="1286100" cy="1292923"/>
          </a:xfrm>
          <a:prstGeom prst="ellipse">
            <a:avLst/>
          </a:prstGeom>
          <a:solidFill>
            <a:srgbClr val="FFE101"/>
          </a:solidFill>
          <a:ln>
            <a:noFill/>
          </a:ln>
          <a:effectLst>
            <a:outerShdw blurRad="63500" dist="50800" dir="5400000" sx="105000" sy="105000" algn="t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222A35"/>
              </a:solidFill>
              <a:effectLst/>
              <a:uLnTx/>
              <a:uFillTx/>
            </a:endParaRPr>
          </a:p>
        </p:txBody>
      </p:sp>
      <p:grpSp>
        <p:nvGrpSpPr>
          <p:cNvPr id="23" name="Group 36">
            <a:extLst>
              <a:ext uri="{FF2B5EF4-FFF2-40B4-BE49-F238E27FC236}">
                <a16:creationId xmlns:a16="http://schemas.microsoft.com/office/drawing/2014/main" id="{8A8D052B-B844-4C84-BA25-702984E62A62}"/>
              </a:ext>
            </a:extLst>
          </p:cNvPr>
          <p:cNvGrpSpPr>
            <a:grpSpLocks noChangeAspect="1"/>
          </p:cNvGrpSpPr>
          <p:nvPr/>
        </p:nvGrpSpPr>
        <p:grpSpPr>
          <a:xfrm>
            <a:off x="10460504" y="540546"/>
            <a:ext cx="466898" cy="468000"/>
            <a:chOff x="9340851" y="3852862"/>
            <a:chExt cx="673100" cy="674688"/>
          </a:xfrm>
          <a:solidFill>
            <a:schemeClr val="bg1"/>
          </a:solidFill>
        </p:grpSpPr>
        <p:sp>
          <p:nvSpPr>
            <p:cNvPr id="24" name="Freeform 212">
              <a:extLst>
                <a:ext uri="{FF2B5EF4-FFF2-40B4-BE49-F238E27FC236}">
                  <a16:creationId xmlns:a16="http://schemas.microsoft.com/office/drawing/2014/main" id="{951B64AB-EB05-441F-BDDA-BE1BD238C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0851" y="3852862"/>
              <a:ext cx="673100" cy="674688"/>
            </a:xfrm>
            <a:custGeom>
              <a:avLst/>
              <a:gdLst>
                <a:gd name="T0" fmla="*/ 256 w 300"/>
                <a:gd name="T1" fmla="*/ 113 h 300"/>
                <a:gd name="T2" fmla="*/ 267 w 300"/>
                <a:gd name="T3" fmla="*/ 76 h 300"/>
                <a:gd name="T4" fmla="*/ 247 w 300"/>
                <a:gd name="T5" fmla="*/ 34 h 300"/>
                <a:gd name="T6" fmla="*/ 223 w 300"/>
                <a:gd name="T7" fmla="*/ 32 h 300"/>
                <a:gd name="T8" fmla="*/ 186 w 300"/>
                <a:gd name="T9" fmla="*/ 43 h 300"/>
                <a:gd name="T10" fmla="*/ 162 w 300"/>
                <a:gd name="T11" fmla="*/ 0 h 300"/>
                <a:gd name="T12" fmla="*/ 118 w 300"/>
                <a:gd name="T13" fmla="*/ 15 h 300"/>
                <a:gd name="T14" fmla="*/ 101 w 300"/>
                <a:gd name="T15" fmla="*/ 48 h 300"/>
                <a:gd name="T16" fmla="*/ 66 w 300"/>
                <a:gd name="T17" fmla="*/ 29 h 300"/>
                <a:gd name="T18" fmla="*/ 34 w 300"/>
                <a:gd name="T19" fmla="*/ 52 h 300"/>
                <a:gd name="T20" fmla="*/ 48 w 300"/>
                <a:gd name="T21" fmla="*/ 101 h 300"/>
                <a:gd name="T22" fmla="*/ 15 w 300"/>
                <a:gd name="T23" fmla="*/ 118 h 300"/>
                <a:gd name="T24" fmla="*/ 0 w 300"/>
                <a:gd name="T25" fmla="*/ 162 h 300"/>
                <a:gd name="T26" fmla="*/ 43 w 300"/>
                <a:gd name="T27" fmla="*/ 186 h 300"/>
                <a:gd name="T28" fmla="*/ 32 w 300"/>
                <a:gd name="T29" fmla="*/ 223 h 300"/>
                <a:gd name="T30" fmla="*/ 53 w 300"/>
                <a:gd name="T31" fmla="*/ 265 h 300"/>
                <a:gd name="T32" fmla="*/ 76 w 300"/>
                <a:gd name="T33" fmla="*/ 267 h 300"/>
                <a:gd name="T34" fmla="*/ 113 w 300"/>
                <a:gd name="T35" fmla="*/ 256 h 300"/>
                <a:gd name="T36" fmla="*/ 137 w 300"/>
                <a:gd name="T37" fmla="*/ 300 h 300"/>
                <a:gd name="T38" fmla="*/ 181 w 300"/>
                <a:gd name="T39" fmla="*/ 285 h 300"/>
                <a:gd name="T40" fmla="*/ 199 w 300"/>
                <a:gd name="T41" fmla="*/ 251 h 300"/>
                <a:gd name="T42" fmla="*/ 233 w 300"/>
                <a:gd name="T43" fmla="*/ 270 h 300"/>
                <a:gd name="T44" fmla="*/ 265 w 300"/>
                <a:gd name="T45" fmla="*/ 247 h 300"/>
                <a:gd name="T46" fmla="*/ 251 w 300"/>
                <a:gd name="T47" fmla="*/ 199 h 300"/>
                <a:gd name="T48" fmla="*/ 285 w 300"/>
                <a:gd name="T49" fmla="*/ 181 h 300"/>
                <a:gd name="T50" fmla="*/ 300 w 300"/>
                <a:gd name="T51" fmla="*/ 137 h 300"/>
                <a:gd name="T52" fmla="*/ 252 w 300"/>
                <a:gd name="T53" fmla="*/ 168 h 300"/>
                <a:gd name="T54" fmla="*/ 234 w 300"/>
                <a:gd name="T55" fmla="*/ 190 h 300"/>
                <a:gd name="T56" fmla="*/ 251 w 300"/>
                <a:gd name="T57" fmla="*/ 233 h 300"/>
                <a:gd name="T58" fmla="*/ 209 w 300"/>
                <a:gd name="T59" fmla="*/ 235 h 300"/>
                <a:gd name="T60" fmla="*/ 190 w 300"/>
                <a:gd name="T61" fmla="*/ 234 h 300"/>
                <a:gd name="T62" fmla="*/ 168 w 300"/>
                <a:gd name="T63" fmla="*/ 252 h 300"/>
                <a:gd name="T64" fmla="*/ 137 w 300"/>
                <a:gd name="T65" fmla="*/ 281 h 300"/>
                <a:gd name="T66" fmla="*/ 119 w 300"/>
                <a:gd name="T67" fmla="*/ 238 h 300"/>
                <a:gd name="T68" fmla="*/ 101 w 300"/>
                <a:gd name="T69" fmla="*/ 232 h 300"/>
                <a:gd name="T70" fmla="*/ 66 w 300"/>
                <a:gd name="T71" fmla="*/ 251 h 300"/>
                <a:gd name="T72" fmla="*/ 64 w 300"/>
                <a:gd name="T73" fmla="*/ 209 h 300"/>
                <a:gd name="T74" fmla="*/ 61 w 300"/>
                <a:gd name="T75" fmla="*/ 180 h 300"/>
                <a:gd name="T76" fmla="*/ 18 w 300"/>
                <a:gd name="T77" fmla="*/ 162 h 300"/>
                <a:gd name="T78" fmla="*/ 47 w 300"/>
                <a:gd name="T79" fmla="*/ 131 h 300"/>
                <a:gd name="T80" fmla="*/ 65 w 300"/>
                <a:gd name="T81" fmla="*/ 109 h 300"/>
                <a:gd name="T82" fmla="*/ 48 w 300"/>
                <a:gd name="T83" fmla="*/ 66 h 300"/>
                <a:gd name="T84" fmla="*/ 90 w 300"/>
                <a:gd name="T85" fmla="*/ 64 h 300"/>
                <a:gd name="T86" fmla="*/ 109 w 300"/>
                <a:gd name="T87" fmla="*/ 65 h 300"/>
                <a:gd name="T88" fmla="*/ 131 w 300"/>
                <a:gd name="T89" fmla="*/ 47 h 300"/>
                <a:gd name="T90" fmla="*/ 162 w 300"/>
                <a:gd name="T91" fmla="*/ 18 h 300"/>
                <a:gd name="T92" fmla="*/ 180 w 300"/>
                <a:gd name="T93" fmla="*/ 61 h 300"/>
                <a:gd name="T94" fmla="*/ 199 w 300"/>
                <a:gd name="T95" fmla="*/ 67 h 300"/>
                <a:gd name="T96" fmla="*/ 233 w 300"/>
                <a:gd name="T97" fmla="*/ 48 h 300"/>
                <a:gd name="T98" fmla="*/ 235 w 300"/>
                <a:gd name="T99" fmla="*/ 90 h 300"/>
                <a:gd name="T100" fmla="*/ 238 w 300"/>
                <a:gd name="T101" fmla="*/ 119 h 300"/>
                <a:gd name="T102" fmla="*/ 281 w 300"/>
                <a:gd name="T103" fmla="*/ 137 h 300"/>
                <a:gd name="T104" fmla="*/ 252 w 300"/>
                <a:gd name="T105" fmla="*/ 1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0" h="300">
                  <a:moveTo>
                    <a:pt x="285" y="118"/>
                  </a:moveTo>
                  <a:cubicBezTo>
                    <a:pt x="256" y="113"/>
                    <a:pt x="256" y="113"/>
                    <a:pt x="256" y="113"/>
                  </a:cubicBezTo>
                  <a:cubicBezTo>
                    <a:pt x="254" y="109"/>
                    <a:pt x="253" y="104"/>
                    <a:pt x="251" y="10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72" y="69"/>
                    <a:pt x="271" y="59"/>
                    <a:pt x="265" y="52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3" y="31"/>
                    <a:pt x="238" y="29"/>
                    <a:pt x="233" y="29"/>
                  </a:cubicBezTo>
                  <a:cubicBezTo>
                    <a:pt x="230" y="29"/>
                    <a:pt x="226" y="30"/>
                    <a:pt x="223" y="32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5" y="46"/>
                    <a:pt x="191" y="45"/>
                    <a:pt x="186" y="43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79" y="6"/>
                    <a:pt x="171" y="0"/>
                    <a:pt x="16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0"/>
                    <a:pt x="120" y="6"/>
                    <a:pt x="118" y="1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09" y="45"/>
                    <a:pt x="104" y="46"/>
                    <a:pt x="101" y="4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3" y="30"/>
                    <a:pt x="69" y="29"/>
                    <a:pt x="66" y="29"/>
                  </a:cubicBezTo>
                  <a:cubicBezTo>
                    <a:pt x="61" y="29"/>
                    <a:pt x="56" y="31"/>
                    <a:pt x="53" y="3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28" y="59"/>
                    <a:pt x="27" y="69"/>
                    <a:pt x="32" y="76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4"/>
                    <a:pt x="45" y="109"/>
                    <a:pt x="43" y="113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6" y="120"/>
                    <a:pt x="0" y="128"/>
                    <a:pt x="0" y="13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6" y="179"/>
                    <a:pt x="15" y="181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5" y="191"/>
                    <a:pt x="47" y="195"/>
                    <a:pt x="48" y="199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27" y="230"/>
                    <a:pt x="28" y="240"/>
                    <a:pt x="34" y="247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6" y="268"/>
                    <a:pt x="61" y="270"/>
                    <a:pt x="66" y="270"/>
                  </a:cubicBezTo>
                  <a:cubicBezTo>
                    <a:pt x="69" y="270"/>
                    <a:pt x="73" y="269"/>
                    <a:pt x="76" y="267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5" y="253"/>
                    <a:pt x="109" y="254"/>
                    <a:pt x="113" y="256"/>
                  </a:cubicBezTo>
                  <a:cubicBezTo>
                    <a:pt x="118" y="285"/>
                    <a:pt x="118" y="285"/>
                    <a:pt x="118" y="285"/>
                  </a:cubicBezTo>
                  <a:cubicBezTo>
                    <a:pt x="120" y="293"/>
                    <a:pt x="128" y="300"/>
                    <a:pt x="137" y="300"/>
                  </a:cubicBezTo>
                  <a:cubicBezTo>
                    <a:pt x="162" y="300"/>
                    <a:pt x="162" y="300"/>
                    <a:pt x="162" y="300"/>
                  </a:cubicBezTo>
                  <a:cubicBezTo>
                    <a:pt x="171" y="300"/>
                    <a:pt x="179" y="293"/>
                    <a:pt x="181" y="285"/>
                  </a:cubicBezTo>
                  <a:cubicBezTo>
                    <a:pt x="187" y="256"/>
                    <a:pt x="187" y="256"/>
                    <a:pt x="187" y="256"/>
                  </a:cubicBezTo>
                  <a:cubicBezTo>
                    <a:pt x="191" y="254"/>
                    <a:pt x="195" y="253"/>
                    <a:pt x="199" y="251"/>
                  </a:cubicBezTo>
                  <a:cubicBezTo>
                    <a:pt x="223" y="267"/>
                    <a:pt x="223" y="267"/>
                    <a:pt x="223" y="267"/>
                  </a:cubicBezTo>
                  <a:cubicBezTo>
                    <a:pt x="226" y="269"/>
                    <a:pt x="230" y="270"/>
                    <a:pt x="233" y="270"/>
                  </a:cubicBezTo>
                  <a:cubicBezTo>
                    <a:pt x="238" y="270"/>
                    <a:pt x="243" y="268"/>
                    <a:pt x="247" y="265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71" y="240"/>
                    <a:pt x="272" y="230"/>
                    <a:pt x="267" y="223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53" y="195"/>
                    <a:pt x="254" y="191"/>
                    <a:pt x="256" y="186"/>
                  </a:cubicBezTo>
                  <a:cubicBezTo>
                    <a:pt x="285" y="181"/>
                    <a:pt x="285" y="181"/>
                    <a:pt x="285" y="181"/>
                  </a:cubicBezTo>
                  <a:cubicBezTo>
                    <a:pt x="293" y="179"/>
                    <a:pt x="300" y="171"/>
                    <a:pt x="300" y="162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300" y="128"/>
                    <a:pt x="293" y="120"/>
                    <a:pt x="285" y="118"/>
                  </a:cubicBezTo>
                  <a:close/>
                  <a:moveTo>
                    <a:pt x="252" y="168"/>
                  </a:moveTo>
                  <a:cubicBezTo>
                    <a:pt x="246" y="169"/>
                    <a:pt x="240" y="174"/>
                    <a:pt x="238" y="180"/>
                  </a:cubicBezTo>
                  <a:cubicBezTo>
                    <a:pt x="237" y="184"/>
                    <a:pt x="235" y="187"/>
                    <a:pt x="234" y="190"/>
                  </a:cubicBezTo>
                  <a:cubicBezTo>
                    <a:pt x="231" y="196"/>
                    <a:pt x="231" y="203"/>
                    <a:pt x="235" y="209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6" y="233"/>
                    <a:pt x="202" y="232"/>
                    <a:pt x="199" y="232"/>
                  </a:cubicBezTo>
                  <a:cubicBezTo>
                    <a:pt x="196" y="232"/>
                    <a:pt x="193" y="233"/>
                    <a:pt x="190" y="234"/>
                  </a:cubicBezTo>
                  <a:cubicBezTo>
                    <a:pt x="187" y="235"/>
                    <a:pt x="184" y="237"/>
                    <a:pt x="180" y="238"/>
                  </a:cubicBezTo>
                  <a:cubicBezTo>
                    <a:pt x="174" y="240"/>
                    <a:pt x="169" y="246"/>
                    <a:pt x="168" y="252"/>
                  </a:cubicBezTo>
                  <a:cubicBezTo>
                    <a:pt x="162" y="281"/>
                    <a:pt x="162" y="281"/>
                    <a:pt x="162" y="281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46"/>
                    <a:pt x="125" y="240"/>
                    <a:pt x="119" y="238"/>
                  </a:cubicBezTo>
                  <a:cubicBezTo>
                    <a:pt x="115" y="237"/>
                    <a:pt x="112" y="235"/>
                    <a:pt x="109" y="234"/>
                  </a:cubicBezTo>
                  <a:cubicBezTo>
                    <a:pt x="106" y="233"/>
                    <a:pt x="103" y="232"/>
                    <a:pt x="101" y="232"/>
                  </a:cubicBezTo>
                  <a:cubicBezTo>
                    <a:pt x="97" y="232"/>
                    <a:pt x="93" y="233"/>
                    <a:pt x="90" y="235"/>
                  </a:cubicBezTo>
                  <a:cubicBezTo>
                    <a:pt x="66" y="251"/>
                    <a:pt x="66" y="251"/>
                    <a:pt x="66" y="251"/>
                  </a:cubicBezTo>
                  <a:cubicBezTo>
                    <a:pt x="48" y="233"/>
                    <a:pt x="48" y="233"/>
                    <a:pt x="48" y="233"/>
                  </a:cubicBezTo>
                  <a:cubicBezTo>
                    <a:pt x="64" y="209"/>
                    <a:pt x="64" y="209"/>
                    <a:pt x="64" y="209"/>
                  </a:cubicBezTo>
                  <a:cubicBezTo>
                    <a:pt x="68" y="203"/>
                    <a:pt x="68" y="196"/>
                    <a:pt x="65" y="190"/>
                  </a:cubicBezTo>
                  <a:cubicBezTo>
                    <a:pt x="64" y="187"/>
                    <a:pt x="62" y="184"/>
                    <a:pt x="61" y="180"/>
                  </a:cubicBezTo>
                  <a:cubicBezTo>
                    <a:pt x="59" y="174"/>
                    <a:pt x="54" y="169"/>
                    <a:pt x="47" y="168"/>
                  </a:cubicBezTo>
                  <a:cubicBezTo>
                    <a:pt x="18" y="162"/>
                    <a:pt x="18" y="162"/>
                    <a:pt x="18" y="162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4" y="130"/>
                    <a:pt x="59" y="125"/>
                    <a:pt x="61" y="119"/>
                  </a:cubicBezTo>
                  <a:cubicBezTo>
                    <a:pt x="62" y="115"/>
                    <a:pt x="64" y="112"/>
                    <a:pt x="65" y="109"/>
                  </a:cubicBezTo>
                  <a:cubicBezTo>
                    <a:pt x="68" y="103"/>
                    <a:pt x="68" y="96"/>
                    <a:pt x="64" y="9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3" y="66"/>
                    <a:pt x="97" y="67"/>
                    <a:pt x="101" y="67"/>
                  </a:cubicBezTo>
                  <a:cubicBezTo>
                    <a:pt x="103" y="67"/>
                    <a:pt x="106" y="67"/>
                    <a:pt x="109" y="65"/>
                  </a:cubicBezTo>
                  <a:cubicBezTo>
                    <a:pt x="112" y="64"/>
                    <a:pt x="115" y="62"/>
                    <a:pt x="119" y="61"/>
                  </a:cubicBezTo>
                  <a:cubicBezTo>
                    <a:pt x="125" y="59"/>
                    <a:pt x="130" y="54"/>
                    <a:pt x="131" y="47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9" y="54"/>
                    <a:pt x="174" y="59"/>
                    <a:pt x="180" y="61"/>
                  </a:cubicBezTo>
                  <a:cubicBezTo>
                    <a:pt x="184" y="62"/>
                    <a:pt x="187" y="64"/>
                    <a:pt x="190" y="65"/>
                  </a:cubicBezTo>
                  <a:cubicBezTo>
                    <a:pt x="193" y="67"/>
                    <a:pt x="196" y="67"/>
                    <a:pt x="199" y="67"/>
                  </a:cubicBezTo>
                  <a:cubicBezTo>
                    <a:pt x="202" y="67"/>
                    <a:pt x="206" y="66"/>
                    <a:pt x="209" y="64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35" y="90"/>
                    <a:pt x="235" y="90"/>
                    <a:pt x="235" y="90"/>
                  </a:cubicBezTo>
                  <a:cubicBezTo>
                    <a:pt x="231" y="96"/>
                    <a:pt x="231" y="103"/>
                    <a:pt x="234" y="109"/>
                  </a:cubicBezTo>
                  <a:cubicBezTo>
                    <a:pt x="235" y="112"/>
                    <a:pt x="237" y="115"/>
                    <a:pt x="238" y="119"/>
                  </a:cubicBezTo>
                  <a:cubicBezTo>
                    <a:pt x="240" y="125"/>
                    <a:pt x="246" y="130"/>
                    <a:pt x="252" y="131"/>
                  </a:cubicBezTo>
                  <a:cubicBezTo>
                    <a:pt x="281" y="137"/>
                    <a:pt x="281" y="137"/>
                    <a:pt x="281" y="137"/>
                  </a:cubicBezTo>
                  <a:cubicBezTo>
                    <a:pt x="281" y="162"/>
                    <a:pt x="281" y="162"/>
                    <a:pt x="281" y="162"/>
                  </a:cubicBezTo>
                  <a:lnTo>
                    <a:pt x="25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13">
              <a:extLst>
                <a:ext uri="{FF2B5EF4-FFF2-40B4-BE49-F238E27FC236}">
                  <a16:creationId xmlns:a16="http://schemas.microsoft.com/office/drawing/2014/main" id="{F302AAF5-7B98-49B6-BB52-711636E9D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29763" y="4041775"/>
              <a:ext cx="293688" cy="293688"/>
            </a:xfrm>
            <a:custGeom>
              <a:avLst/>
              <a:gdLst>
                <a:gd name="T0" fmla="*/ 66 w 131"/>
                <a:gd name="T1" fmla="*/ 0 h 131"/>
                <a:gd name="T2" fmla="*/ 0 w 131"/>
                <a:gd name="T3" fmla="*/ 66 h 131"/>
                <a:gd name="T4" fmla="*/ 66 w 131"/>
                <a:gd name="T5" fmla="*/ 131 h 131"/>
                <a:gd name="T6" fmla="*/ 131 w 131"/>
                <a:gd name="T7" fmla="*/ 66 h 131"/>
                <a:gd name="T8" fmla="*/ 66 w 131"/>
                <a:gd name="T9" fmla="*/ 0 h 131"/>
                <a:gd name="T10" fmla="*/ 66 w 131"/>
                <a:gd name="T11" fmla="*/ 123 h 131"/>
                <a:gd name="T12" fmla="*/ 8 w 131"/>
                <a:gd name="T13" fmla="*/ 66 h 131"/>
                <a:gd name="T14" fmla="*/ 66 w 131"/>
                <a:gd name="T15" fmla="*/ 8 h 131"/>
                <a:gd name="T16" fmla="*/ 123 w 131"/>
                <a:gd name="T17" fmla="*/ 66 h 131"/>
                <a:gd name="T18" fmla="*/ 66 w 131"/>
                <a:gd name="T19" fmla="*/ 1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1">
                  <a:moveTo>
                    <a:pt x="66" y="0"/>
                  </a:moveTo>
                  <a:cubicBezTo>
                    <a:pt x="29" y="0"/>
                    <a:pt x="0" y="29"/>
                    <a:pt x="0" y="66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cubicBezTo>
                    <a:pt x="131" y="29"/>
                    <a:pt x="102" y="0"/>
                    <a:pt x="66" y="0"/>
                  </a:cubicBezTo>
                  <a:close/>
                  <a:moveTo>
                    <a:pt x="66" y="123"/>
                  </a:moveTo>
                  <a:cubicBezTo>
                    <a:pt x="34" y="123"/>
                    <a:pt x="8" y="97"/>
                    <a:pt x="8" y="66"/>
                  </a:cubicBezTo>
                  <a:cubicBezTo>
                    <a:pt x="8" y="34"/>
                    <a:pt x="34" y="8"/>
                    <a:pt x="66" y="8"/>
                  </a:cubicBezTo>
                  <a:cubicBezTo>
                    <a:pt x="97" y="8"/>
                    <a:pt x="123" y="34"/>
                    <a:pt x="123" y="66"/>
                  </a:cubicBezTo>
                  <a:cubicBezTo>
                    <a:pt x="123" y="97"/>
                    <a:pt x="97" y="123"/>
                    <a:pt x="66" y="1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14">
              <a:extLst>
                <a:ext uri="{FF2B5EF4-FFF2-40B4-BE49-F238E27FC236}">
                  <a16:creationId xmlns:a16="http://schemas.microsoft.com/office/drawing/2014/main" id="{46DF8268-AC84-440E-8F8A-B27D77C11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3263" y="4103688"/>
              <a:ext cx="168275" cy="169863"/>
            </a:xfrm>
            <a:custGeom>
              <a:avLst/>
              <a:gdLst>
                <a:gd name="T0" fmla="*/ 38 w 75"/>
                <a:gd name="T1" fmla="*/ 0 h 75"/>
                <a:gd name="T2" fmla="*/ 0 w 75"/>
                <a:gd name="T3" fmla="*/ 38 h 75"/>
                <a:gd name="T4" fmla="*/ 38 w 75"/>
                <a:gd name="T5" fmla="*/ 75 h 75"/>
                <a:gd name="T6" fmla="*/ 75 w 75"/>
                <a:gd name="T7" fmla="*/ 38 h 75"/>
                <a:gd name="T8" fmla="*/ 38 w 75"/>
                <a:gd name="T9" fmla="*/ 0 h 75"/>
                <a:gd name="T10" fmla="*/ 38 w 75"/>
                <a:gd name="T11" fmla="*/ 66 h 75"/>
                <a:gd name="T12" fmla="*/ 9 w 75"/>
                <a:gd name="T13" fmla="*/ 38 h 75"/>
                <a:gd name="T14" fmla="*/ 38 w 75"/>
                <a:gd name="T15" fmla="*/ 9 h 75"/>
                <a:gd name="T16" fmla="*/ 66 w 75"/>
                <a:gd name="T17" fmla="*/ 38 h 75"/>
                <a:gd name="T18" fmla="*/ 38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8"/>
                  </a:cubicBezTo>
                  <a:cubicBezTo>
                    <a:pt x="9" y="22"/>
                    <a:pt x="22" y="9"/>
                    <a:pt x="38" y="9"/>
                  </a:cubicBezTo>
                  <a:cubicBezTo>
                    <a:pt x="53" y="9"/>
                    <a:pt x="66" y="22"/>
                    <a:pt x="66" y="38"/>
                  </a:cubicBezTo>
                  <a:cubicBezTo>
                    <a:pt x="66" y="53"/>
                    <a:pt x="53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22A35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4D7AB2F2-3A77-4503-8B7E-7FCAA4B0D467}"/>
              </a:ext>
            </a:extLst>
          </p:cNvPr>
          <p:cNvSpPr/>
          <p:nvPr/>
        </p:nvSpPr>
        <p:spPr>
          <a:xfrm>
            <a:off x="788261" y="1397543"/>
            <a:ext cx="10007000" cy="16435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400" dirty="0">
                <a:latin typeface="+mj-lt"/>
              </a:rPr>
              <a:t>In base alla tipologia di attività da automatizzare è necessario scegliere la componente tecnologica più adatta. 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373DA80C-2BA9-41D0-A9E3-83DA4D9F3675}"/>
              </a:ext>
            </a:extLst>
          </p:cNvPr>
          <p:cNvSpPr txBox="1"/>
          <p:nvPr/>
        </p:nvSpPr>
        <p:spPr>
          <a:xfrm>
            <a:off x="820205" y="2259650"/>
            <a:ext cx="2648973" cy="36406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GB" b="1" dirty="0"/>
              <a:t>ROBOT RULED BASED</a:t>
            </a:r>
          </a:p>
          <a:p>
            <a:pPr>
              <a:lnSpc>
                <a:spcPts val="2800"/>
              </a:lnSpc>
            </a:pPr>
            <a:r>
              <a:rPr lang="it-IT" sz="1400" dirty="0"/>
              <a:t>Un sistema basato su regole è un sistema che applica regole create dall'uomo per archiviare, ordinare e manipolare i dati. Imitando l'intelligenza umana. È un programma logico che utilizza regole predefinite per fare deduzioni e scelte ed eseguire azioni automatizzate.</a:t>
            </a:r>
            <a:endParaRPr lang="en-GB" sz="14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47A713D8-7866-4E14-9157-A33DBD844544}"/>
              </a:ext>
            </a:extLst>
          </p:cNvPr>
          <p:cNvSpPr txBox="1"/>
          <p:nvPr/>
        </p:nvSpPr>
        <p:spPr>
          <a:xfrm>
            <a:off x="3562654" y="2259650"/>
            <a:ext cx="2438943" cy="32816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GB" b="1" spc="50" dirty="0">
                <a:ea typeface="Lato Black" panose="020F0502020204030203" pitchFamily="34" charset="0"/>
                <a:cs typeface="Lato Black" panose="020F0502020204030203" pitchFamily="34" charset="0"/>
              </a:rPr>
              <a:t>ROBOT AI BASED</a:t>
            </a:r>
          </a:p>
          <a:p>
            <a:pPr>
              <a:lnSpc>
                <a:spcPts val="2800"/>
              </a:lnSpc>
            </a:pPr>
            <a:r>
              <a:rPr lang="en-GB" sz="1400" dirty="0"/>
              <a:t>In </a:t>
            </a:r>
            <a:r>
              <a:rPr lang="en-GB" sz="1400" dirty="0" err="1"/>
              <a:t>questo</a:t>
            </a:r>
            <a:r>
              <a:rPr lang="en-GB" sz="1400" dirty="0"/>
              <a:t> </a:t>
            </a:r>
            <a:r>
              <a:rPr lang="en-GB" sz="1400" dirty="0" err="1"/>
              <a:t>caso</a:t>
            </a:r>
            <a:r>
              <a:rPr lang="en-GB" sz="1400" dirty="0"/>
              <a:t> </a:t>
            </a:r>
            <a:r>
              <a:rPr lang="en-GB" sz="1400" dirty="0" err="1"/>
              <a:t>entra</a:t>
            </a:r>
            <a:r>
              <a:rPr lang="en-GB" sz="1400" dirty="0"/>
              <a:t> in </a:t>
            </a:r>
            <a:r>
              <a:rPr lang="en-GB" sz="1400" dirty="0" err="1"/>
              <a:t>gioco</a:t>
            </a:r>
            <a:r>
              <a:rPr lang="en-GB" sz="1400" dirty="0"/>
              <a:t> </a:t>
            </a:r>
            <a:r>
              <a:rPr lang="en-GB" sz="1400" dirty="0" err="1"/>
              <a:t>l’apprendimento</a:t>
            </a:r>
            <a:r>
              <a:rPr lang="en-GB" sz="1400" dirty="0"/>
              <a:t> </a:t>
            </a:r>
            <a:r>
              <a:rPr lang="en-GB" sz="1400" dirty="0" err="1"/>
              <a:t>automatico</a:t>
            </a:r>
            <a:r>
              <a:rPr lang="en-GB" sz="1400" dirty="0"/>
              <a:t>, </a:t>
            </a:r>
            <a:r>
              <a:rPr lang="en-GB" sz="1400" dirty="0" err="1"/>
              <a:t>quindi</a:t>
            </a:r>
            <a:r>
              <a:rPr lang="en-GB" sz="1400" dirty="0"/>
              <a:t> non solo </a:t>
            </a:r>
            <a:r>
              <a:rPr lang="en-GB" sz="1400" dirty="0" err="1"/>
              <a:t>i</a:t>
            </a:r>
            <a:r>
              <a:rPr lang="en-GB" sz="1400" dirty="0"/>
              <a:t> robot</a:t>
            </a:r>
            <a:r>
              <a:rPr lang="it-IT" sz="1400" dirty="0"/>
              <a:t> completano compiti, apparentemente da soli, ma possono determinare l'azione da intraprendere; possono imparare e adattarsi.</a:t>
            </a:r>
            <a:endParaRPr lang="en-GB" sz="1400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E6BAFD1-D16C-4D27-AF64-73440B69BC78}"/>
              </a:ext>
            </a:extLst>
          </p:cNvPr>
          <p:cNvSpPr txBox="1"/>
          <p:nvPr/>
        </p:nvSpPr>
        <p:spPr>
          <a:xfrm>
            <a:off x="6095073" y="2259650"/>
            <a:ext cx="2782537" cy="2563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GB" b="1" spc="50" dirty="0">
                <a:ea typeface="Lato Black" panose="020F0502020204030203" pitchFamily="34" charset="0"/>
                <a:cs typeface="Lato Black" panose="020F0502020204030203" pitchFamily="34" charset="0"/>
              </a:rPr>
              <a:t>ROBOT CHE LAVORANO SU DATO PUNTUALE</a:t>
            </a:r>
          </a:p>
          <a:p>
            <a:pPr>
              <a:lnSpc>
                <a:spcPts val="2800"/>
              </a:lnSpc>
            </a:pPr>
            <a:r>
              <a:rPr lang="en-GB" sz="1400" dirty="0"/>
              <a:t>Qui </a:t>
            </a:r>
            <a:r>
              <a:rPr lang="en-GB" sz="1400" dirty="0" err="1"/>
              <a:t>il</a:t>
            </a:r>
            <a:r>
              <a:rPr lang="en-GB" sz="1400" dirty="0"/>
              <a:t> robot </a:t>
            </a:r>
            <a:r>
              <a:rPr lang="en-GB" sz="1400" dirty="0" err="1"/>
              <a:t>lavora</a:t>
            </a:r>
            <a:r>
              <a:rPr lang="en-GB" sz="1400" dirty="0"/>
              <a:t> </a:t>
            </a:r>
            <a:r>
              <a:rPr lang="en-GB" sz="1400" dirty="0" err="1"/>
              <a:t>su</a:t>
            </a:r>
            <a:r>
              <a:rPr lang="en-GB" sz="1400" dirty="0"/>
              <a:t> un </a:t>
            </a:r>
            <a:r>
              <a:rPr lang="en-GB" sz="1400" dirty="0" err="1"/>
              <a:t>evento</a:t>
            </a:r>
            <a:r>
              <a:rPr lang="en-GB" sz="1400" dirty="0"/>
              <a:t>, </a:t>
            </a:r>
            <a:r>
              <a:rPr lang="en-GB" sz="1400" dirty="0" err="1"/>
              <a:t>un’informazione</a:t>
            </a:r>
            <a:r>
              <a:rPr lang="en-GB" sz="1400" dirty="0"/>
              <a:t> </a:t>
            </a:r>
            <a:r>
              <a:rPr lang="en-GB" sz="1400" dirty="0" err="1"/>
              <a:t>specifica</a:t>
            </a:r>
            <a:r>
              <a:rPr lang="en-GB" sz="1400" dirty="0"/>
              <a:t> </a:t>
            </a:r>
            <a:r>
              <a:rPr lang="en-GB" sz="1400" dirty="0" err="1"/>
              <a:t>all’interno</a:t>
            </a:r>
            <a:r>
              <a:rPr lang="en-GB" sz="1400" dirty="0"/>
              <a:t> del </a:t>
            </a:r>
            <a:r>
              <a:rPr lang="en-GB" sz="1400" dirty="0" err="1"/>
              <a:t>processo</a:t>
            </a:r>
            <a:r>
              <a:rPr lang="en-GB" sz="1400" dirty="0"/>
              <a:t> e “decide” solo </a:t>
            </a:r>
            <a:r>
              <a:rPr lang="en-GB" sz="1400" dirty="0" err="1"/>
              <a:t>su</a:t>
            </a:r>
            <a:r>
              <a:rPr lang="en-GB" sz="1400" dirty="0"/>
              <a:t> </a:t>
            </a:r>
            <a:r>
              <a:rPr lang="en-GB" sz="1400" dirty="0" err="1"/>
              <a:t>quell’attività</a:t>
            </a:r>
            <a:r>
              <a:rPr lang="en-GB" sz="1400" dirty="0"/>
              <a:t> senza </a:t>
            </a:r>
            <a:r>
              <a:rPr lang="en-GB" sz="1400" dirty="0" err="1"/>
              <a:t>influenzarne</a:t>
            </a:r>
            <a:r>
              <a:rPr lang="en-GB" sz="1400" dirty="0"/>
              <a:t> </a:t>
            </a:r>
            <a:r>
              <a:rPr lang="en-GB" sz="1400" dirty="0" err="1"/>
              <a:t>altre</a:t>
            </a:r>
            <a:r>
              <a:rPr lang="en-GB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93096-9497-4664-9B02-DD7CC3F00659}"/>
              </a:ext>
            </a:extLst>
          </p:cNvPr>
          <p:cNvSpPr txBox="1"/>
          <p:nvPr/>
        </p:nvSpPr>
        <p:spPr>
          <a:xfrm>
            <a:off x="8971086" y="2259650"/>
            <a:ext cx="2782537" cy="2922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GB" b="1" spc="50" dirty="0">
                <a:ea typeface="Lato Black" panose="020F0502020204030203" pitchFamily="34" charset="0"/>
                <a:cs typeface="Lato Black" panose="020F0502020204030203" pitchFamily="34" charset="0"/>
              </a:rPr>
              <a:t>ROBOT DI FLUSSO</a:t>
            </a:r>
          </a:p>
          <a:p>
            <a:pPr>
              <a:lnSpc>
                <a:spcPts val="2800"/>
              </a:lnSpc>
            </a:pPr>
            <a:r>
              <a:rPr lang="en-GB" sz="1400" dirty="0" err="1"/>
              <a:t>Lavorano</a:t>
            </a:r>
            <a:r>
              <a:rPr lang="en-GB" sz="1400" dirty="0"/>
              <a:t> </a:t>
            </a:r>
            <a:r>
              <a:rPr lang="en-GB" sz="1400" dirty="0" err="1"/>
              <a:t>su</a:t>
            </a:r>
            <a:r>
              <a:rPr lang="en-GB" sz="1400" dirty="0"/>
              <a:t> pattern, </a:t>
            </a:r>
            <a:r>
              <a:rPr lang="en-GB" sz="1400" dirty="0" err="1"/>
              <a:t>costruendo</a:t>
            </a:r>
            <a:r>
              <a:rPr lang="en-GB" sz="1400" dirty="0"/>
              <a:t> dei </a:t>
            </a:r>
            <a:r>
              <a:rPr lang="en-GB" sz="1400" dirty="0" err="1"/>
              <a:t>modelli</a:t>
            </a:r>
            <a:r>
              <a:rPr lang="en-GB" sz="1400" dirty="0"/>
              <a:t> e </a:t>
            </a:r>
            <a:r>
              <a:rPr lang="en-GB" sz="1400" dirty="0" err="1"/>
              <a:t>delle</a:t>
            </a:r>
            <a:r>
              <a:rPr lang="en-GB" sz="1400" dirty="0"/>
              <a:t> </a:t>
            </a:r>
            <a:r>
              <a:rPr lang="en-GB" sz="1400" dirty="0" err="1"/>
              <a:t>logiche</a:t>
            </a:r>
            <a:r>
              <a:rPr lang="en-GB" sz="1400" dirty="0"/>
              <a:t> di </a:t>
            </a:r>
            <a:r>
              <a:rPr lang="en-GB" sz="1400" dirty="0" err="1"/>
              <a:t>determinazione</a:t>
            </a:r>
            <a:r>
              <a:rPr lang="en-GB" sz="1400" dirty="0"/>
              <a:t>, </a:t>
            </a:r>
            <a:r>
              <a:rPr lang="en-GB" sz="1400" dirty="0" err="1"/>
              <a:t>andando</a:t>
            </a:r>
            <a:r>
              <a:rPr lang="en-GB" sz="1400" dirty="0"/>
              <a:t> </a:t>
            </a:r>
            <a:r>
              <a:rPr lang="en-GB" sz="1400" dirty="0" err="1"/>
              <a:t>quindi</a:t>
            </a:r>
            <a:r>
              <a:rPr lang="en-GB" sz="1400" dirty="0"/>
              <a:t> ad </a:t>
            </a:r>
            <a:r>
              <a:rPr lang="en-GB" sz="1400" dirty="0" err="1"/>
              <a:t>analizzare</a:t>
            </a:r>
            <a:r>
              <a:rPr lang="en-GB" sz="1400" dirty="0"/>
              <a:t> e </a:t>
            </a:r>
            <a:r>
              <a:rPr lang="en-GB" sz="1400" dirty="0" err="1"/>
              <a:t>fornire</a:t>
            </a:r>
            <a:r>
              <a:rPr lang="en-GB" sz="1400" dirty="0"/>
              <a:t> </a:t>
            </a:r>
            <a:r>
              <a:rPr lang="en-GB" sz="1400" dirty="0" err="1"/>
              <a:t>indicazioni</a:t>
            </a:r>
            <a:r>
              <a:rPr lang="en-GB" sz="1400" dirty="0"/>
              <a:t> non </a:t>
            </a:r>
            <a:r>
              <a:rPr lang="en-GB" sz="1400" dirty="0" err="1"/>
              <a:t>soltanto</a:t>
            </a:r>
            <a:r>
              <a:rPr lang="en-GB" sz="1400" dirty="0"/>
              <a:t> </a:t>
            </a:r>
            <a:r>
              <a:rPr lang="en-GB" sz="1400" dirty="0" err="1"/>
              <a:t>sull’azione</a:t>
            </a:r>
            <a:r>
              <a:rPr lang="en-GB" sz="1400" dirty="0"/>
              <a:t> </a:t>
            </a:r>
            <a:r>
              <a:rPr lang="en-GB" sz="1400" dirty="0" err="1"/>
              <a:t>su</a:t>
            </a:r>
            <a:r>
              <a:rPr lang="en-GB" sz="1400" dirty="0"/>
              <a:t> cui </a:t>
            </a:r>
            <a:r>
              <a:rPr lang="en-GB" sz="1400" dirty="0" err="1"/>
              <a:t>sta</a:t>
            </a:r>
            <a:r>
              <a:rPr lang="en-GB" sz="1400" dirty="0"/>
              <a:t> </a:t>
            </a:r>
            <a:r>
              <a:rPr lang="en-GB" sz="1400" dirty="0" err="1"/>
              <a:t>agendo</a:t>
            </a:r>
            <a:r>
              <a:rPr lang="en-GB" sz="1400" dirty="0"/>
              <a:t>, ma </a:t>
            </a:r>
            <a:r>
              <a:rPr lang="en-GB" sz="1400" dirty="0" err="1"/>
              <a:t>su</a:t>
            </a:r>
            <a:r>
              <a:rPr lang="en-GB" sz="1400" dirty="0"/>
              <a:t> </a:t>
            </a:r>
            <a:r>
              <a:rPr lang="en-GB" sz="1400" dirty="0" err="1"/>
              <a:t>tutto</a:t>
            </a:r>
            <a:r>
              <a:rPr lang="en-GB" sz="1400" dirty="0"/>
              <a:t> </a:t>
            </a:r>
            <a:r>
              <a:rPr lang="en-GB" sz="1400" dirty="0" err="1"/>
              <a:t>il</a:t>
            </a:r>
            <a:r>
              <a:rPr lang="en-GB" sz="1400" dirty="0"/>
              <a:t>  </a:t>
            </a:r>
            <a:r>
              <a:rPr lang="en-GB" sz="1400" dirty="0" err="1"/>
              <a:t>flusso</a:t>
            </a:r>
            <a:r>
              <a:rPr lang="en-GB" sz="1400" dirty="0"/>
              <a:t> </a:t>
            </a:r>
            <a:r>
              <a:rPr lang="en-GB" sz="1400" dirty="0" err="1"/>
              <a:t>collegato</a:t>
            </a:r>
            <a:r>
              <a:rPr lang="en-GB" sz="1400" dirty="0"/>
              <a:t> ad </a:t>
            </a:r>
            <a:r>
              <a:rPr lang="en-GB" sz="1400" dirty="0" err="1"/>
              <a:t>essa</a:t>
            </a:r>
            <a:r>
              <a:rPr lang="en-GB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778276"/>
      </p:ext>
    </p:extLst>
  </p:cSld>
  <p:clrMapOvr>
    <a:masterClrMapping/>
  </p:clrMapOvr>
  <p:transition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Due Diligence &amp; Adverse Media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99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945831-9DF9-43A0-AC31-6D64340A4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9672" y="1181842"/>
            <a:ext cx="5419767" cy="468204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6056C27-9859-4010-B35E-6CE247166A29}"/>
              </a:ext>
            </a:extLst>
          </p:cNvPr>
          <p:cNvSpPr/>
          <p:nvPr/>
        </p:nvSpPr>
        <p:spPr>
          <a:xfrm>
            <a:off x="794119" y="404664"/>
            <a:ext cx="914420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sz="4400" dirty="0">
                <a:latin typeface="+mj-lt"/>
                <a:ea typeface="+mj-ea"/>
                <a:cs typeface="+mj-cs"/>
              </a:rPr>
              <a:t>Due Diligence &amp; </a:t>
            </a:r>
            <a:r>
              <a:rPr lang="it-IT" sz="4400" dirty="0" err="1">
                <a:latin typeface="+mj-lt"/>
                <a:ea typeface="+mj-ea"/>
                <a:cs typeface="+mj-cs"/>
              </a:rPr>
              <a:t>Adverse</a:t>
            </a:r>
            <a:r>
              <a:rPr lang="it-IT" sz="4400" dirty="0">
                <a:latin typeface="+mj-lt"/>
                <a:ea typeface="+mj-ea"/>
                <a:cs typeface="+mj-cs"/>
              </a:rPr>
              <a:t> Media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F6761C2-0220-4581-8D3D-435B453667C1}"/>
              </a:ext>
            </a:extLst>
          </p:cNvPr>
          <p:cNvSpPr/>
          <p:nvPr/>
        </p:nvSpPr>
        <p:spPr>
          <a:xfrm>
            <a:off x="806230" y="1133552"/>
            <a:ext cx="747878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2400" dirty="0"/>
              <a:t>Permette la due diligence delle terze parti e la gestione delle negative news grazie all'</a:t>
            </a:r>
            <a:r>
              <a:rPr lang="it-IT" sz="2400" dirty="0" err="1"/>
              <a:t>Artificial</a:t>
            </a:r>
            <a:r>
              <a:rPr lang="it-IT" sz="2400" dirty="0"/>
              <a:t> Intelligence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Permette di coinvolgere le parti interessate in modo che possano fornire il proprio contributo nella fase di analisi del soggetto terzo, integrando provider esterni e gestendo in automatico le ricerche su fonti aperte.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Workflow configurabile sulle esigenze del Cliente.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Workflow gestionale articolato in: </a:t>
            </a:r>
            <a:r>
              <a:rPr lang="it-IT" sz="2400" dirty="0" err="1"/>
              <a:t>Onboarding</a:t>
            </a:r>
            <a:r>
              <a:rPr lang="it-IT" sz="2400" dirty="0"/>
              <a:t> del soggetto terzo da parte della funzione di business; Due Diligence Fase 1; Due Diligence Fase 2.</a:t>
            </a:r>
          </a:p>
        </p:txBody>
      </p:sp>
    </p:spTree>
    <p:extLst>
      <p:ext uri="{BB962C8B-B14F-4D97-AF65-F5344CB8AC3E}">
        <p14:creationId xmlns:p14="http://schemas.microsoft.com/office/powerpoint/2010/main" val="34202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6056C27-9859-4010-B35E-6CE247166A29}"/>
              </a:ext>
            </a:extLst>
          </p:cNvPr>
          <p:cNvSpPr/>
          <p:nvPr/>
        </p:nvSpPr>
        <p:spPr>
          <a:xfrm>
            <a:off x="694935" y="404664"/>
            <a:ext cx="103106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400" dirty="0">
                <a:latin typeface="+mj-lt"/>
                <a:ea typeface="+mj-ea"/>
                <a:cs typeface="+mj-cs"/>
              </a:rPr>
              <a:t>Due Diligence &amp; </a:t>
            </a:r>
            <a:r>
              <a:rPr lang="it-IT" sz="4400" dirty="0" err="1">
                <a:latin typeface="+mj-lt"/>
                <a:ea typeface="+mj-ea"/>
                <a:cs typeface="+mj-cs"/>
              </a:rPr>
              <a:t>Adverse</a:t>
            </a:r>
            <a:r>
              <a:rPr lang="it-IT" sz="4400" dirty="0">
                <a:latin typeface="+mj-lt"/>
                <a:ea typeface="+mj-ea"/>
                <a:cs typeface="+mj-cs"/>
              </a:rPr>
              <a:t> Media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DCC322-E515-44D3-AFA3-9B89106E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159" y="1682865"/>
            <a:ext cx="3569841" cy="362804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E497ABB-3538-4286-88DC-795CAF4CB3C3}"/>
              </a:ext>
            </a:extLst>
          </p:cNvPr>
          <p:cNvSpPr/>
          <p:nvPr/>
        </p:nvSpPr>
        <p:spPr>
          <a:xfrm>
            <a:off x="223881" y="1094058"/>
            <a:ext cx="86245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2400" dirty="0"/>
              <a:t>Gestisce le </a:t>
            </a:r>
            <a:r>
              <a:rPr lang="it-IT" sz="2400" dirty="0" err="1"/>
              <a:t>adverse</a:t>
            </a:r>
            <a:r>
              <a:rPr lang="it-IT" sz="2400" dirty="0"/>
              <a:t> media in modo efficace grazie alla presenza di algoritmi di AI in grado di: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processare migliaia di notizie con un alto grado di accuratezza.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rielaborare i dati per individuare il sentiment delle notizie.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bypassare i limiti linguistici della ricerca di contenuto testuale sul web.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definire le parole chiave riguardo all’organizzazione o alle persone che ne sono coinvolte.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tenere in considerazione i feedback degli utenti affinando le ricerche.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16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2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495106-75C1-4438-9332-21ABB69772B6}"/>
              </a:ext>
            </a:extLst>
          </p:cNvPr>
          <p:cNvSpPr txBox="1"/>
          <p:nvPr/>
        </p:nvSpPr>
        <p:spPr>
          <a:xfrm>
            <a:off x="1644388" y="1162037"/>
            <a:ext cx="408584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1400" dirty="0"/>
              <a:t>Minimizza i rischi dovuti all’</a:t>
            </a:r>
            <a:r>
              <a:rPr lang="it-IT" sz="1400" dirty="0" err="1"/>
              <a:t>onboarding</a:t>
            </a:r>
            <a:r>
              <a:rPr lang="it-IT" sz="1400" dirty="0"/>
              <a:t> delle terze parti.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479DB1-60A0-433A-B3AE-0D956999967C}"/>
              </a:ext>
            </a:extLst>
          </p:cNvPr>
          <p:cNvSpPr txBox="1"/>
          <p:nvPr/>
        </p:nvSpPr>
        <p:spPr>
          <a:xfrm>
            <a:off x="1656821" y="2023546"/>
            <a:ext cx="4085849" cy="73866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1400" dirty="0">
                <a:latin typeface="+mn-lt"/>
                <a:ea typeface="+mn-ea"/>
                <a:cs typeface="+mn-cs"/>
              </a:rPr>
              <a:t>Soddisfa i requisiti normativi, garantisce gli standard di conformità e aiuta a prendere decisioni più informate.</a:t>
            </a:r>
          </a:p>
        </p:txBody>
      </p:sp>
      <p:pic>
        <p:nvPicPr>
          <p:cNvPr id="6" name="Elemento grafico 5" descr="Ricerca">
            <a:extLst>
              <a:ext uri="{FF2B5EF4-FFF2-40B4-BE49-F238E27FC236}">
                <a16:creationId xmlns:a16="http://schemas.microsoft.com/office/drawing/2014/main" id="{CD481EFF-3567-43E5-A3A1-DF0C96205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890" y="1220781"/>
            <a:ext cx="643874" cy="643874"/>
          </a:xfrm>
          <a:prstGeom prst="rect">
            <a:avLst/>
          </a:prstGeom>
        </p:spPr>
      </p:pic>
      <p:pic>
        <p:nvPicPr>
          <p:cNvPr id="7" name="Elemento grafico 6" descr="Marketing">
            <a:extLst>
              <a:ext uri="{FF2B5EF4-FFF2-40B4-BE49-F238E27FC236}">
                <a16:creationId xmlns:a16="http://schemas.microsoft.com/office/drawing/2014/main" id="{9566467D-699A-4D48-BA10-6910A066B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890" y="4201065"/>
            <a:ext cx="643874" cy="64387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D3860A-EF58-42D1-88B0-6EC845EE66A4}"/>
              </a:ext>
            </a:extLst>
          </p:cNvPr>
          <p:cNvSpPr txBox="1"/>
          <p:nvPr/>
        </p:nvSpPr>
        <p:spPr>
          <a:xfrm>
            <a:off x="1644387" y="3048147"/>
            <a:ext cx="4085849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1400" dirty="0"/>
              <a:t>Permette di difendere efficacemente la reputazione aziendale grazie alle potenzialità dell’AI.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748CD0-AC6F-40E1-B11E-B03FE0C87507}"/>
              </a:ext>
            </a:extLst>
          </p:cNvPr>
          <p:cNvSpPr txBox="1"/>
          <p:nvPr/>
        </p:nvSpPr>
        <p:spPr>
          <a:xfrm>
            <a:off x="1644387" y="5166950"/>
            <a:ext cx="4274271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it-IT" sz="1400" dirty="0"/>
              <a:t>Permette di raggiungere ovunque le terze parti con una connessione a internet senza obbligare l’azienda alla creazione di credenziali aziendali.</a:t>
            </a:r>
          </a:p>
        </p:txBody>
      </p:sp>
      <p:pic>
        <p:nvPicPr>
          <p:cNvPr id="11" name="Elemento grafico 10" descr="Smartphone">
            <a:extLst>
              <a:ext uri="{FF2B5EF4-FFF2-40B4-BE49-F238E27FC236}">
                <a16:creationId xmlns:a16="http://schemas.microsoft.com/office/drawing/2014/main" id="{E0E865FB-D13A-47E9-93FC-6A6B41CD8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0890" y="5253368"/>
            <a:ext cx="643874" cy="643874"/>
          </a:xfrm>
          <a:prstGeom prst="rect">
            <a:avLst/>
          </a:prstGeom>
        </p:spPr>
      </p:pic>
      <p:pic>
        <p:nvPicPr>
          <p:cNvPr id="12" name="Elemento grafico 11" descr="Libri su uno scaffale">
            <a:extLst>
              <a:ext uri="{FF2B5EF4-FFF2-40B4-BE49-F238E27FC236}">
                <a16:creationId xmlns:a16="http://schemas.microsoft.com/office/drawing/2014/main" id="{8D95B0B1-0991-4151-8AED-245259634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890" y="2129599"/>
            <a:ext cx="643874" cy="643874"/>
          </a:xfrm>
          <a:prstGeom prst="rect">
            <a:avLst/>
          </a:prstGeom>
        </p:spPr>
      </p:pic>
      <p:pic>
        <p:nvPicPr>
          <p:cNvPr id="13" name="Elemento grafico 12" descr="Lampadina e ingranaggio">
            <a:extLst>
              <a:ext uri="{FF2B5EF4-FFF2-40B4-BE49-F238E27FC236}">
                <a16:creationId xmlns:a16="http://schemas.microsoft.com/office/drawing/2014/main" id="{DA3E0220-AA2E-40AF-843F-3792CCC43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890" y="3154268"/>
            <a:ext cx="643874" cy="643874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C4B7C2BC-2870-4CF6-B54C-D7846EF1DE88}"/>
              </a:ext>
            </a:extLst>
          </p:cNvPr>
          <p:cNvSpPr/>
          <p:nvPr/>
        </p:nvSpPr>
        <p:spPr>
          <a:xfrm>
            <a:off x="794120" y="404664"/>
            <a:ext cx="4176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Benefici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7EDB781-BAF6-4016-BF0D-CF3A50515B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8652" y="451953"/>
            <a:ext cx="6840472" cy="590266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16DBC7A-D185-4CDD-BA25-D7FA59004E89}"/>
              </a:ext>
            </a:extLst>
          </p:cNvPr>
          <p:cNvSpPr txBox="1"/>
          <p:nvPr/>
        </p:nvSpPr>
        <p:spPr>
          <a:xfrm>
            <a:off x="1625926" y="4053591"/>
            <a:ext cx="4385913" cy="95410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sz="1400" dirty="0">
                <a:latin typeface="+mn-lt"/>
                <a:ea typeface="+mn-ea"/>
                <a:cs typeface="+mn-cs"/>
              </a:rPr>
              <a:t>E’ un elemento spendibile con le autorità per dimostrare sforzo e buona fede della società nell’attuare il programma di compliance e per supportare la certificazione ISO 37001..</a:t>
            </a:r>
          </a:p>
        </p:txBody>
      </p:sp>
    </p:spTree>
    <p:extLst>
      <p:ext uri="{BB962C8B-B14F-4D97-AF65-F5344CB8AC3E}">
        <p14:creationId xmlns:p14="http://schemas.microsoft.com/office/powerpoint/2010/main" val="325694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1" r="6346" b="11026"/>
          <a:stretch/>
        </p:blipFill>
        <p:spPr>
          <a:xfrm>
            <a:off x="5829121" y="2776984"/>
            <a:ext cx="3325418" cy="564367"/>
          </a:xfrm>
          <a:prstGeom prst="rect">
            <a:avLst/>
          </a:prstGeo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486229" y="322997"/>
            <a:ext cx="11484098" cy="794900"/>
          </a:xfrm>
        </p:spPr>
        <p:txBody>
          <a:bodyPr/>
          <a:lstStyle/>
          <a:p>
            <a:r>
              <a:rPr lang="it-IT" dirty="0"/>
              <a:t>LE NOSTRE TECNOLOGIE A SUPPORTO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03" y="1478301"/>
            <a:ext cx="2397050" cy="55191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0" b="23420"/>
          <a:stretch/>
        </p:blipFill>
        <p:spPr>
          <a:xfrm rot="5400000">
            <a:off x="9726349" y="2831373"/>
            <a:ext cx="3664236" cy="682695"/>
          </a:xfrm>
          <a:prstGeom prst="rect">
            <a:avLst/>
          </a:prstGeom>
        </p:spPr>
      </p:pic>
      <p:sp>
        <p:nvSpPr>
          <p:cNvPr id="16" name="Triangolo isoscele 15"/>
          <p:cNvSpPr/>
          <p:nvPr/>
        </p:nvSpPr>
        <p:spPr bwMode="auto">
          <a:xfrm rot="5400000">
            <a:off x="3976289" y="4446670"/>
            <a:ext cx="1063503" cy="217020"/>
          </a:xfrm>
          <a:prstGeom prst="triangle">
            <a:avLst/>
          </a:prstGeom>
          <a:solidFill>
            <a:srgbClr val="66CCFF"/>
          </a:solidFill>
          <a:ln w="317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vert="horz" lIns="88615" anchor="ctr"/>
          <a:lstStyle/>
          <a:p>
            <a:pPr fontAlgn="auto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</a:pPr>
            <a:endParaRPr lang="it-IT" sz="1477" b="1">
              <a:solidFill>
                <a:srgbClr val="FFFFFF"/>
              </a:solidFill>
            </a:endParaRPr>
          </a:p>
        </p:txBody>
      </p:sp>
      <p:sp>
        <p:nvSpPr>
          <p:cNvPr id="17" name="Triangolo isoscele 16"/>
          <p:cNvSpPr/>
          <p:nvPr/>
        </p:nvSpPr>
        <p:spPr bwMode="auto">
          <a:xfrm rot="5400000">
            <a:off x="3976289" y="3078070"/>
            <a:ext cx="1063503" cy="217020"/>
          </a:xfrm>
          <a:prstGeom prst="triangle">
            <a:avLst/>
          </a:prstGeom>
          <a:solidFill>
            <a:srgbClr val="66CCFF"/>
          </a:solidFill>
          <a:ln w="317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vert="horz" lIns="88615" anchor="ctr"/>
          <a:lstStyle/>
          <a:p>
            <a:pPr fontAlgn="auto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</a:pPr>
            <a:endParaRPr lang="it-IT" sz="1477" b="1">
              <a:solidFill>
                <a:srgbClr val="FFFFFF"/>
              </a:solidFill>
            </a:endParaRPr>
          </a:p>
        </p:txBody>
      </p:sp>
      <p:sp>
        <p:nvSpPr>
          <p:cNvPr id="18" name="Triangolo isoscele 17"/>
          <p:cNvSpPr/>
          <p:nvPr/>
        </p:nvSpPr>
        <p:spPr bwMode="auto">
          <a:xfrm rot="5400000">
            <a:off x="3976289" y="1666845"/>
            <a:ext cx="1063503" cy="217020"/>
          </a:xfrm>
          <a:prstGeom prst="triangle">
            <a:avLst/>
          </a:prstGeom>
          <a:solidFill>
            <a:srgbClr val="66CCFF"/>
          </a:solidFill>
          <a:ln w="3175">
            <a:noFill/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vert="horz" lIns="88615" anchor="ctr"/>
          <a:lstStyle/>
          <a:p>
            <a:pPr fontAlgn="auto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</a:pPr>
            <a:endParaRPr lang="it-IT" sz="1477" b="1">
              <a:solidFill>
                <a:srgbClr val="FFFFFF"/>
              </a:solidFill>
            </a:endParaRPr>
          </a:p>
        </p:txBody>
      </p:sp>
      <p:sp>
        <p:nvSpPr>
          <p:cNvPr id="19" name="Parentesi graffa chiusa 18"/>
          <p:cNvSpPr/>
          <p:nvPr/>
        </p:nvSpPr>
        <p:spPr bwMode="auto">
          <a:xfrm>
            <a:off x="10442280" y="1429378"/>
            <a:ext cx="555184" cy="3731989"/>
          </a:xfrm>
          <a:prstGeom prst="rightBrace">
            <a:avLst/>
          </a:prstGeom>
          <a:noFill/>
          <a:ln w="57150">
            <a:solidFill>
              <a:srgbClr val="66CCFF"/>
            </a:solidFill>
            <a:headEnd/>
            <a:tailEnd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vert="horz" lIns="88615" anchor="ctr"/>
          <a:lstStyle/>
          <a:p>
            <a:pPr fontAlgn="auto">
              <a:lnSpc>
                <a:spcPct val="85000"/>
              </a:lnSpc>
              <a:spcBef>
                <a:spcPct val="30000"/>
              </a:spcBef>
              <a:spcAft>
                <a:spcPts val="0"/>
              </a:spcAft>
            </a:pPr>
            <a:endParaRPr lang="it-IT" sz="1477" b="1">
              <a:solidFill>
                <a:srgbClr val="FFFFFF"/>
              </a:solidFill>
            </a:endParaRPr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32575" r="21650" b="43573"/>
          <a:stretch/>
        </p:blipFill>
        <p:spPr>
          <a:xfrm>
            <a:off x="7639253" y="1474314"/>
            <a:ext cx="2303033" cy="569572"/>
          </a:xfrm>
          <a:prstGeom prst="rect">
            <a:avLst/>
          </a:prstGeom>
        </p:spPr>
      </p:pic>
      <p:pic>
        <p:nvPicPr>
          <p:cNvPr id="1026" name="Picture 2" descr="Risultati immagini per power automate logo">
            <a:extLst>
              <a:ext uri="{FF2B5EF4-FFF2-40B4-BE49-F238E27FC236}">
                <a16:creationId xmlns:a16="http://schemas.microsoft.com/office/drawing/2014/main" id="{9730370E-CB7E-4A32-B553-FC47B030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87" y="4279221"/>
            <a:ext cx="2982908" cy="5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azure logic app">
            <a:extLst>
              <a:ext uri="{FF2B5EF4-FFF2-40B4-BE49-F238E27FC236}">
                <a16:creationId xmlns:a16="http://schemas.microsoft.com/office/drawing/2014/main" id="{831FB36A-1F39-4862-83B2-7978248A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24" y="3914704"/>
            <a:ext cx="2561898" cy="128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D7F45B-4E5B-49EF-AD06-8E66BFA52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557" y="1331884"/>
            <a:ext cx="3046452" cy="44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46748"/>
      </p:ext>
    </p:extLst>
  </p:cSld>
  <p:clrMapOvr>
    <a:masterClrMapping/>
  </p:clrMapOvr>
  <p:transition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719560" cy="18246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Il </a:t>
            </a:r>
            <a:r>
              <a:rPr lang="en-US" dirty="0" err="1"/>
              <a:t>caso</a:t>
            </a:r>
            <a:r>
              <a:rPr lang="en-US" dirty="0"/>
              <a:t>: </a:t>
            </a:r>
            <a:r>
              <a:rPr lang="en-GB" dirty="0" err="1"/>
              <a:t>Estendere</a:t>
            </a:r>
            <a:r>
              <a:rPr lang="en-GB" dirty="0"/>
              <a:t> le </a:t>
            </a:r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nostra </a:t>
            </a:r>
            <a:r>
              <a:rPr lang="en-GB" dirty="0" err="1"/>
              <a:t>applicazione</a:t>
            </a:r>
            <a:r>
              <a:rPr lang="en-GB" dirty="0"/>
              <a:t> di due diligence </a:t>
            </a:r>
            <a:r>
              <a:rPr lang="en-GB" dirty="0" err="1"/>
              <a:t>sfruttando</a:t>
            </a:r>
            <a:r>
              <a:rPr lang="en-GB" dirty="0"/>
              <a:t> le </a:t>
            </a:r>
            <a:r>
              <a:rPr lang="en-GB" dirty="0" err="1"/>
              <a:t>potenzialità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Power Platform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53" y="1493209"/>
            <a:ext cx="3363242" cy="24848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Help us make better!</a:t>
            </a:r>
          </a:p>
        </p:txBody>
      </p:sp>
      <p:pic>
        <p:nvPicPr>
          <p:cNvPr id="6" name="Picture 5" descr="A picture containing indoor, black, piece, white&#10;&#10;Description automatically generated">
            <a:extLst>
              <a:ext uri="{FF2B5EF4-FFF2-40B4-BE49-F238E27FC236}">
                <a16:creationId xmlns:a16="http://schemas.microsoft.com/office/drawing/2014/main" id="{CBFA108B-C0AE-4705-ACE4-4F4B6EA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4" y="956049"/>
            <a:ext cx="3559175" cy="35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5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1EB5-0ABD-4B80-BB7B-7E8F129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8459-45EA-4FBD-AAA3-19FF89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speak 1,000 words; include a screenshot or picture on each slide to add visual interest. </a:t>
            </a:r>
          </a:p>
          <a:p>
            <a:r>
              <a:rPr lang="en-US" dirty="0"/>
              <a:t>A good goal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r>
              <a:rPr lang="en-US" dirty="0"/>
              <a:t>Plan and follow a rough agenda including a breakdown by minute to help stay on track.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99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53" y="2108843"/>
            <a:ext cx="9859116" cy="11587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E6586C-F9D1-4404-B7CF-3A986D85F2D8}"/>
              </a:ext>
            </a:extLst>
          </p:cNvPr>
          <p:cNvSpPr txBox="1">
            <a:spLocks/>
          </p:cNvSpPr>
          <p:nvPr/>
        </p:nvSpPr>
        <p:spPr>
          <a:xfrm>
            <a:off x="963706" y="3429000"/>
            <a:ext cx="9859116" cy="1158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+mn-lt"/>
                <a:ea typeface="+mn-ea"/>
                <a:cs typeface="+mn-cs"/>
              </a:rPr>
              <a:t>Antonio Scotti </a:t>
            </a:r>
          </a:p>
          <a:p>
            <a:pPr algn="ctr"/>
            <a:r>
              <a:rPr lang="en-US" sz="2400" dirty="0">
                <a:latin typeface="+mn-lt"/>
                <a:ea typeface="+mn-ea"/>
                <a:cs typeface="+mn-cs"/>
              </a:rPr>
              <a:t>Email: </a:t>
            </a:r>
            <a:r>
              <a:rPr lang="en-US" sz="2400" dirty="0">
                <a:latin typeface="+mn-lt"/>
                <a:ea typeface="+mn-ea"/>
                <a:cs typeface="+mn-cs"/>
                <a:hlinkClick r:id="rId2"/>
              </a:rPr>
              <a:t>scotti@mesaconsulting.eu</a:t>
            </a:r>
            <a:endParaRPr lang="en-US" sz="2400" dirty="0">
              <a:latin typeface="+mn-lt"/>
              <a:ea typeface="+mn-ea"/>
              <a:cs typeface="+mn-cs"/>
            </a:endParaRPr>
          </a:p>
          <a:p>
            <a:pPr algn="ctr"/>
            <a:r>
              <a:rPr lang="en-US" sz="2400" dirty="0" err="1">
                <a:latin typeface="+mn-lt"/>
                <a:ea typeface="+mn-ea"/>
                <a:cs typeface="+mn-cs"/>
              </a:rPr>
              <a:t>Linkedin</a:t>
            </a:r>
            <a:r>
              <a:rPr lang="en-US" sz="2400" dirty="0">
                <a:latin typeface="+mn-lt"/>
                <a:ea typeface="+mn-ea"/>
                <a:cs typeface="+mn-cs"/>
              </a:rPr>
              <a:t>: https://www.linkedin.com/in/antonioscotti/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topic 1: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2: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3: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BE87431-4707-40AC-9583-060582FA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3285246"/>
            <a:ext cx="1712020" cy="201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3E7E8-A722-49CB-B1E7-A21F33DD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Palette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92A6-5C5B-4B29-8D4C-C44F8941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38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PowerPoint palette for this template has been built for you and is shown below. Avoid using too many colors in your presentation. </a:t>
            </a:r>
          </a:p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B300E4-E428-4EB8-93D1-1F4A109DA730}"/>
              </a:ext>
            </a:extLst>
          </p:cNvPr>
          <p:cNvSpPr/>
          <p:nvPr/>
        </p:nvSpPr>
        <p:spPr bwMode="auto">
          <a:xfrm>
            <a:off x="4085581" y="3757683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5AA4D-63DA-4FD4-BE1B-CA7368362777}"/>
              </a:ext>
            </a:extLst>
          </p:cNvPr>
          <p:cNvSpPr/>
          <p:nvPr/>
        </p:nvSpPr>
        <p:spPr bwMode="auto">
          <a:xfrm>
            <a:off x="6762565" y="3893699"/>
            <a:ext cx="1182809" cy="1182334"/>
          </a:xfrm>
          <a:prstGeom prst="rect">
            <a:avLst/>
          </a:prstGeom>
          <a:solidFill>
            <a:srgbClr val="CE88C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FC0C-936A-42E5-B128-015712475624}"/>
              </a:ext>
            </a:extLst>
          </p:cNvPr>
          <p:cNvSpPr/>
          <p:nvPr/>
        </p:nvSpPr>
        <p:spPr bwMode="auto">
          <a:xfrm>
            <a:off x="4203919" y="3893699"/>
            <a:ext cx="1182809" cy="1182334"/>
          </a:xfrm>
          <a:prstGeom prst="rect">
            <a:avLst/>
          </a:prstGeom>
          <a:solidFill>
            <a:srgbClr val="73277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311DA-8DDE-47EB-83FA-6A63FAC1208C}"/>
              </a:ext>
            </a:extLst>
          </p:cNvPr>
          <p:cNvSpPr/>
          <p:nvPr/>
        </p:nvSpPr>
        <p:spPr bwMode="auto">
          <a:xfrm>
            <a:off x="5483242" y="3893699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AE9D3-D1DF-4010-96C9-C50714921006}"/>
              </a:ext>
            </a:extLst>
          </p:cNvPr>
          <p:cNvSpPr/>
          <p:nvPr/>
        </p:nvSpPr>
        <p:spPr bwMode="auto">
          <a:xfrm>
            <a:off x="10071582" y="4026381"/>
            <a:ext cx="917338" cy="916970"/>
          </a:xfrm>
          <a:prstGeom prst="rect">
            <a:avLst/>
          </a:prstGeom>
          <a:solidFill>
            <a:srgbClr val="E7BFE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7CE41-FA09-41C7-B077-1AB3D7C16E57}"/>
              </a:ext>
            </a:extLst>
          </p:cNvPr>
          <p:cNvSpPr/>
          <p:nvPr/>
        </p:nvSpPr>
        <p:spPr bwMode="auto">
          <a:xfrm>
            <a:off x="9060301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BF2C8-7395-4842-B2C5-7E48A4651742}"/>
              </a:ext>
            </a:extLst>
          </p:cNvPr>
          <p:cNvSpPr/>
          <p:nvPr/>
        </p:nvSpPr>
        <p:spPr bwMode="auto">
          <a:xfrm>
            <a:off x="8041890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EB8F3-D436-4A23-942D-1AAD5023AA6E}"/>
              </a:ext>
            </a:extLst>
          </p:cNvPr>
          <p:cNvSpPr/>
          <p:nvPr/>
        </p:nvSpPr>
        <p:spPr bwMode="auto">
          <a:xfrm>
            <a:off x="2803212" y="3893699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BFE0E-1A08-4C0D-AFA0-A7B51FB52F72}"/>
              </a:ext>
            </a:extLst>
          </p:cNvPr>
          <p:cNvSpPr txBox="1"/>
          <p:nvPr/>
        </p:nvSpPr>
        <p:spPr>
          <a:xfrm>
            <a:off x="1676442" y="2664153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9ADEC-E7CC-466E-8E7A-2016B306ABD9}"/>
              </a:ext>
            </a:extLst>
          </p:cNvPr>
          <p:cNvSpPr txBox="1"/>
          <p:nvPr/>
        </p:nvSpPr>
        <p:spPr>
          <a:xfrm>
            <a:off x="4210191" y="3250648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24C870-8201-4046-B505-980077D53E48}"/>
              </a:ext>
            </a:extLst>
          </p:cNvPr>
          <p:cNvGrpSpPr/>
          <p:nvPr/>
        </p:nvGrpSpPr>
        <p:grpSpPr>
          <a:xfrm>
            <a:off x="4203917" y="3331754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0C98AB-88C3-417E-9E86-6B694B56F376}"/>
                </a:ext>
              </a:extLst>
            </p:cNvPr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37463E-26B1-4E36-867A-75A4D1187254}"/>
                </a:ext>
              </a:extLst>
            </p:cNvPr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C1CB-F3D9-4EA5-8967-F3AE12666CC4}"/>
                </a:ext>
              </a:extLst>
            </p:cNvPr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37FC79F-41A7-4DDA-9139-8D2CF2ABC8F9}"/>
              </a:ext>
            </a:extLst>
          </p:cNvPr>
          <p:cNvSpPr txBox="1">
            <a:spLocks/>
          </p:cNvSpPr>
          <p:nvPr/>
        </p:nvSpPr>
        <p:spPr>
          <a:xfrm>
            <a:off x="3907760" y="5228617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363D7-8DA4-4DAF-A521-F15AEE20B227}"/>
              </a:ext>
            </a:extLst>
          </p:cNvPr>
          <p:cNvSpPr/>
          <p:nvPr/>
        </p:nvSpPr>
        <p:spPr bwMode="auto">
          <a:xfrm>
            <a:off x="1702320" y="3523530"/>
            <a:ext cx="1017331" cy="1805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795BF-655F-4B09-B38D-8012A200D252}"/>
              </a:ext>
            </a:extLst>
          </p:cNvPr>
          <p:cNvGrpSpPr/>
          <p:nvPr/>
        </p:nvGrpSpPr>
        <p:grpSpPr>
          <a:xfrm>
            <a:off x="1659189" y="3158623"/>
            <a:ext cx="1746582" cy="933851"/>
            <a:chOff x="1132686" y="2188508"/>
            <a:chExt cx="1746128" cy="19423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C56C9E-09B7-4DBC-BCFA-29F23F771787}"/>
                </a:ext>
              </a:extLst>
            </p:cNvPr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81E2492C-6051-4383-B9F1-8D0E363580C3}"/>
                </a:ext>
              </a:extLst>
            </p:cNvPr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FCEA352-FAF3-4AEB-92FA-1C17EE02AF10}"/>
              </a:ext>
            </a:extLst>
          </p:cNvPr>
          <p:cNvSpPr txBox="1">
            <a:spLocks/>
          </p:cNvSpPr>
          <p:nvPr/>
        </p:nvSpPr>
        <p:spPr>
          <a:xfrm>
            <a:off x="8196167" y="5216357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3915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B79-A827-4390-A643-CB0F1F4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D433-BD74-4629-A04C-5517FB2425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06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19F-C1DD-44FA-A705-84C4641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data? Minimalize and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09C77-2B93-4DCE-8D28-3840FEFC0B06}"/>
              </a:ext>
            </a:extLst>
          </p:cNvPr>
          <p:cNvGrpSpPr/>
          <p:nvPr/>
        </p:nvGrpSpPr>
        <p:grpSpPr>
          <a:xfrm>
            <a:off x="422623" y="2304647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0D9D9-711C-46DB-99CF-A37A91B4D9D4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3AD574-DDBD-4B46-9753-3F85EC023A72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55D5F-CCDB-44A6-8FBC-0B3AFB5C6039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C26F2E-9989-4FC4-BDDD-FF7D4B1EC564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3B54E-69A3-4406-979D-FE1154F3741C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FB109D-FECC-427E-8EBC-F6985D619849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D99D91-9375-4F27-98E0-56A90675BEA4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B4F603-AEEF-4440-9CAE-4923255D6CB5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71270-7B1A-4385-AA6E-49E8CE34FCAA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13EE5-945F-43A7-9815-5BAD3D412018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5C0FA7-06CA-4280-AECE-C890B5490FD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1B05E8-B63A-41BC-BA8F-E0735406C8A5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59B93C-F76E-4996-811D-4A4198F7FACE}"/>
              </a:ext>
            </a:extLst>
          </p:cNvPr>
          <p:cNvSpPr txBox="1"/>
          <p:nvPr/>
        </p:nvSpPr>
        <p:spPr>
          <a:xfrm>
            <a:off x="422623" y="1409779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87F53-509A-42C7-883A-F2F8E86BD8C2}"/>
              </a:ext>
            </a:extLst>
          </p:cNvPr>
          <p:cNvSpPr txBox="1"/>
          <p:nvPr/>
        </p:nvSpPr>
        <p:spPr>
          <a:xfrm>
            <a:off x="3423928" y="1409779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B604D-D054-4001-AC8F-EB60CA67503B}"/>
              </a:ext>
            </a:extLst>
          </p:cNvPr>
          <p:cNvSpPr txBox="1"/>
          <p:nvPr/>
        </p:nvSpPr>
        <p:spPr>
          <a:xfrm>
            <a:off x="9387434" y="2304646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FB827BC-3299-4B11-998C-7AE12E6123FF}"/>
              </a:ext>
            </a:extLst>
          </p:cNvPr>
          <p:cNvSpPr/>
          <p:nvPr/>
        </p:nvSpPr>
        <p:spPr bwMode="auto">
          <a:xfrm>
            <a:off x="6605966" y="2298311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3E390A-7F44-4F1B-B8A9-95B0BD150453}"/>
              </a:ext>
            </a:extLst>
          </p:cNvPr>
          <p:cNvCxnSpPr>
            <a:cxnSpLocks/>
          </p:cNvCxnSpPr>
          <p:nvPr/>
        </p:nvCxnSpPr>
        <p:spPr>
          <a:xfrm>
            <a:off x="712888" y="2107011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4A3C11-43ED-4BA6-8B76-D924B4170F32}"/>
              </a:ext>
            </a:extLst>
          </p:cNvPr>
          <p:cNvCxnSpPr/>
          <p:nvPr/>
        </p:nvCxnSpPr>
        <p:spPr>
          <a:xfrm>
            <a:off x="3720524" y="2298311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301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432-8140-4CD3-94A2-9AEB9928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CDDEE-AD1F-46FE-8453-E03D39749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61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9E883-3CDC-4797-88B0-D192D9F25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speakers like to use this slide for hidden “notes slides”. </a:t>
            </a:r>
          </a:p>
          <a:p>
            <a:r>
              <a:rPr lang="en-US" dirty="0"/>
              <a:t>Delete it if you don’t want to use it.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BC86-44CB-49CB-AB90-62BF215D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2D849-0C4D-4F24-B386-C82607A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60934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1381</Words>
  <Application>Microsoft Office PowerPoint</Application>
  <PresentationFormat>Widescreen</PresentationFormat>
  <Paragraphs>152</Paragraphs>
  <Slides>30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Gill Sans MT</vt:lpstr>
      <vt:lpstr>Klavika Medium Condensed</vt:lpstr>
      <vt:lpstr>Lato</vt:lpstr>
      <vt:lpstr>Lato Black</vt:lpstr>
      <vt:lpstr>Segoe UI Black</vt:lpstr>
      <vt:lpstr>Segoe UI Semibold</vt:lpstr>
      <vt:lpstr>Segoe UI Semilight</vt:lpstr>
      <vt:lpstr>Wingdings</vt:lpstr>
      <vt:lpstr>Office Theme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 and Plan</vt:lpstr>
      <vt:lpstr>Chart Example</vt:lpstr>
      <vt:lpstr>Notes (hidden)</vt:lpstr>
      <vt:lpstr>GLOBAL POWER PLATFORM BOOTCAMP</vt:lpstr>
      <vt:lpstr>Come creare un RPA Sfruttando Microsoft Power Platform</vt:lpstr>
      <vt:lpstr>Thanks to our sponsor!</vt:lpstr>
      <vt:lpstr>Antonio Scotti</vt:lpstr>
      <vt:lpstr>PowerPoint Presentation</vt:lpstr>
      <vt:lpstr>PowerPoint Presentation</vt:lpstr>
      <vt:lpstr>Session Agenda</vt:lpstr>
      <vt:lpstr>Introduzione a alla Robotic Process Automation (RPA)  </vt:lpstr>
      <vt:lpstr>FATTORI CRITICI DI SUCCESSO</vt:lpstr>
      <vt:lpstr>VISION DEI PROCESSI</vt:lpstr>
      <vt:lpstr>SCELTA/SVILUPPO DEI ROBOT</vt:lpstr>
      <vt:lpstr>Due Diligence &amp; Adverse Media </vt:lpstr>
      <vt:lpstr>PowerPoint Presentation</vt:lpstr>
      <vt:lpstr>PowerPoint Presentation</vt:lpstr>
      <vt:lpstr>PowerPoint Presentation</vt:lpstr>
      <vt:lpstr>LE NOSTRE TECNOLOGIE A SUPPORTO</vt:lpstr>
      <vt:lpstr>  Demo Il caso: Estendere le funzionalità della nostra applicazione di due diligence sfruttando le potenzialità della Power Platform  </vt:lpstr>
      <vt:lpstr>Any Questions?</vt:lpstr>
      <vt:lpstr>Help us make better!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Antonio Scotti</cp:lastModifiedBy>
  <cp:revision>18</cp:revision>
  <dcterms:created xsi:type="dcterms:W3CDTF">2020-02-08T21:32:28Z</dcterms:created>
  <dcterms:modified xsi:type="dcterms:W3CDTF">2020-02-15T15:48:06Z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marocc@microsoft.com</vt:lpwstr>
  </property>
  <property fmtid="{D5CDD505-2E9C-101B-9397-08002B2CF9AE}" pid="5" name="MSIP_Label_f42aa342-8706-4288-bd11-ebb85995028c_SetDate">
    <vt:lpwstr>2020-02-10T22:52:08.2399602Z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a572742c-77a3-4a0b-81ed-3d90145b2f0b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